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sldIdLst>
    <p:sldId id="321" r:id="rId5"/>
    <p:sldId id="328" r:id="rId6"/>
    <p:sldId id="370" r:id="rId7"/>
    <p:sldId id="351" r:id="rId8"/>
    <p:sldId id="350" r:id="rId9"/>
    <p:sldId id="372" r:id="rId10"/>
    <p:sldId id="352" r:id="rId11"/>
    <p:sldId id="353" r:id="rId12"/>
    <p:sldId id="373" r:id="rId13"/>
    <p:sldId id="332" r:id="rId14"/>
    <p:sldId id="355" r:id="rId15"/>
    <p:sldId id="357" r:id="rId16"/>
    <p:sldId id="383" r:id="rId17"/>
    <p:sldId id="358" r:id="rId18"/>
    <p:sldId id="359" r:id="rId19"/>
    <p:sldId id="379" r:id="rId20"/>
    <p:sldId id="362" r:id="rId21"/>
    <p:sldId id="380" r:id="rId22"/>
    <p:sldId id="381" r:id="rId23"/>
    <p:sldId id="382" r:id="rId24"/>
    <p:sldId id="364" r:id="rId25"/>
    <p:sldId id="329" r:id="rId26"/>
    <p:sldId id="363" r:id="rId27"/>
    <p:sldId id="384" r:id="rId28"/>
    <p:sldId id="376" r:id="rId29"/>
    <p:sldId id="377" r:id="rId30"/>
    <p:sldId id="378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8EA"/>
    <a:srgbClr val="000000"/>
    <a:srgbClr val="606EEA"/>
    <a:srgbClr val="17E0D9"/>
    <a:srgbClr val="17E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/>
    <p:restoredTop sz="94014"/>
  </p:normalViewPr>
  <p:slideViewPr>
    <p:cSldViewPr snapToGrid="0" snapToObjects="1">
      <p:cViewPr varScale="1">
        <p:scale>
          <a:sx n="120" d="100"/>
          <a:sy n="120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196B3A-CE7C-144F-8DC1-4F0D676E442B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31D668F-649B-3645-8D3E-77DA73232C96}">
      <dgm:prSet phldrT="[Text]"/>
      <dgm:spPr/>
      <dgm:t>
        <a:bodyPr/>
        <a:lstStyle/>
        <a:p>
          <a:r>
            <a:rPr lang="de-DE" dirty="0" err="1"/>
            <a:t>Statsbomb</a:t>
          </a:r>
          <a:endParaRPr lang="de-DE" dirty="0"/>
        </a:p>
      </dgm:t>
    </dgm:pt>
    <dgm:pt modelId="{3924802D-5051-724B-9379-68D3AD2CFE97}" type="parTrans" cxnId="{C7BDD84C-36D2-9F49-9499-28741F752EF2}">
      <dgm:prSet/>
      <dgm:spPr/>
      <dgm:t>
        <a:bodyPr/>
        <a:lstStyle/>
        <a:p>
          <a:endParaRPr lang="de-DE"/>
        </a:p>
      </dgm:t>
    </dgm:pt>
    <dgm:pt modelId="{3131C2A5-145B-BD44-AE08-E0C18407680B}" type="sibTrans" cxnId="{C7BDD84C-36D2-9F49-9499-28741F752EF2}">
      <dgm:prSet/>
      <dgm:spPr/>
      <dgm:t>
        <a:bodyPr/>
        <a:lstStyle/>
        <a:p>
          <a:endParaRPr lang="de-DE"/>
        </a:p>
      </dgm:t>
    </dgm:pt>
    <dgm:pt modelId="{6F7F2C37-9E10-3644-A550-6053C8CF364C}">
      <dgm:prSet phldrT="[Text]"/>
      <dgm:spPr/>
      <dgm:t>
        <a:bodyPr/>
        <a:lstStyle/>
        <a:p>
          <a:r>
            <a:rPr lang="de-DE" dirty="0"/>
            <a:t>Kickoff</a:t>
          </a:r>
        </a:p>
      </dgm:t>
    </dgm:pt>
    <dgm:pt modelId="{2950290A-C54C-E14F-A0B6-E19E4E7A552C}" type="parTrans" cxnId="{119B3D95-51F2-C64C-A219-A17A53F6F3D2}">
      <dgm:prSet/>
      <dgm:spPr/>
      <dgm:t>
        <a:bodyPr/>
        <a:lstStyle/>
        <a:p>
          <a:endParaRPr lang="de-DE"/>
        </a:p>
      </dgm:t>
    </dgm:pt>
    <dgm:pt modelId="{AAA159FE-CA8E-EB49-9424-3D292D002012}" type="sibTrans" cxnId="{119B3D95-51F2-C64C-A219-A17A53F6F3D2}">
      <dgm:prSet/>
      <dgm:spPr/>
      <dgm:t>
        <a:bodyPr/>
        <a:lstStyle/>
        <a:p>
          <a:endParaRPr lang="de-DE"/>
        </a:p>
      </dgm:t>
    </dgm:pt>
    <dgm:pt modelId="{1EF39545-2792-CE4C-AD4D-68122A879C86}">
      <dgm:prSet phldrT="[Text]"/>
      <dgm:spPr/>
      <dgm:t>
        <a:bodyPr/>
        <a:lstStyle/>
        <a:p>
          <a:r>
            <a:rPr lang="de-DE" dirty="0"/>
            <a:t>Offset</a:t>
          </a:r>
        </a:p>
      </dgm:t>
    </dgm:pt>
    <dgm:pt modelId="{AC6C1F35-02DA-8449-B40E-476CA872EBFB}" type="parTrans" cxnId="{2DAC8FF8-8716-9F48-B302-5ECBB36821BE}">
      <dgm:prSet/>
      <dgm:spPr/>
      <dgm:t>
        <a:bodyPr/>
        <a:lstStyle/>
        <a:p>
          <a:endParaRPr lang="de-DE"/>
        </a:p>
      </dgm:t>
    </dgm:pt>
    <dgm:pt modelId="{F153F7A7-617E-BB48-A3EA-45AA10BC3C67}" type="sibTrans" cxnId="{2DAC8FF8-8716-9F48-B302-5ECBB36821BE}">
      <dgm:prSet/>
      <dgm:spPr/>
      <dgm:t>
        <a:bodyPr/>
        <a:lstStyle/>
        <a:p>
          <a:endParaRPr lang="de-DE"/>
        </a:p>
      </dgm:t>
    </dgm:pt>
    <dgm:pt modelId="{CA106847-DC91-A544-B940-824886428E26}">
      <dgm:prSet phldrT="[Text]"/>
      <dgm:spPr/>
      <dgm:t>
        <a:bodyPr/>
        <a:lstStyle/>
        <a:p>
          <a:r>
            <a:rPr lang="de-DE" dirty="0" err="1"/>
            <a:t>SoccerDB</a:t>
          </a:r>
          <a:endParaRPr lang="de-DE" dirty="0"/>
        </a:p>
      </dgm:t>
    </dgm:pt>
    <dgm:pt modelId="{FFB735F3-AF45-DC47-B06A-C09B2A27E412}" type="parTrans" cxnId="{44040DE7-AAB9-FD40-98B0-21B404C45784}">
      <dgm:prSet/>
      <dgm:spPr/>
      <dgm:t>
        <a:bodyPr/>
        <a:lstStyle/>
        <a:p>
          <a:endParaRPr lang="de-DE"/>
        </a:p>
      </dgm:t>
    </dgm:pt>
    <dgm:pt modelId="{2D3FC7C6-1136-3A49-9A21-51C53945C8C4}" type="sibTrans" cxnId="{44040DE7-AAB9-FD40-98B0-21B404C45784}">
      <dgm:prSet/>
      <dgm:spPr/>
      <dgm:t>
        <a:bodyPr/>
        <a:lstStyle/>
        <a:p>
          <a:endParaRPr lang="de-DE"/>
        </a:p>
      </dgm:t>
    </dgm:pt>
    <dgm:pt modelId="{4A212044-8340-2449-897F-4D4866FC72FE}">
      <dgm:prSet phldrT="[Text]"/>
      <dgm:spPr/>
      <dgm:t>
        <a:bodyPr/>
        <a:lstStyle/>
        <a:p>
          <a:r>
            <a:rPr lang="de-DE" dirty="0" err="1"/>
            <a:t>Injured</a:t>
          </a:r>
          <a:endParaRPr lang="de-DE" dirty="0"/>
        </a:p>
      </dgm:t>
    </dgm:pt>
    <dgm:pt modelId="{4E564641-A1A0-6F45-9820-56978810BA36}" type="parTrans" cxnId="{BFC35B72-BBE5-194F-9D50-449B0F1729E6}">
      <dgm:prSet/>
      <dgm:spPr/>
      <dgm:t>
        <a:bodyPr/>
        <a:lstStyle/>
        <a:p>
          <a:endParaRPr lang="de-DE"/>
        </a:p>
      </dgm:t>
    </dgm:pt>
    <dgm:pt modelId="{353AACFB-DF5A-0C49-9C36-022DACF54AEA}" type="sibTrans" cxnId="{BFC35B72-BBE5-194F-9D50-449B0F1729E6}">
      <dgm:prSet/>
      <dgm:spPr/>
      <dgm:t>
        <a:bodyPr/>
        <a:lstStyle/>
        <a:p>
          <a:endParaRPr lang="de-DE"/>
        </a:p>
      </dgm:t>
    </dgm:pt>
    <dgm:pt modelId="{364BFBAA-1560-E140-8D3B-0A36ABCA5E08}">
      <dgm:prSet phldrT="[Text]"/>
      <dgm:spPr/>
      <dgm:t>
        <a:bodyPr/>
        <a:lstStyle/>
        <a:p>
          <a:r>
            <a:rPr lang="de-DE" dirty="0" err="1"/>
            <a:t>Shot</a:t>
          </a:r>
          <a:endParaRPr lang="de-DE" dirty="0"/>
        </a:p>
      </dgm:t>
    </dgm:pt>
    <dgm:pt modelId="{2B4CEE42-FE41-3A44-B67B-72204A458592}" type="parTrans" cxnId="{943E1D6F-1CE6-DE43-8FCD-99EF2650EBA5}">
      <dgm:prSet/>
      <dgm:spPr/>
      <dgm:t>
        <a:bodyPr/>
        <a:lstStyle/>
        <a:p>
          <a:endParaRPr lang="de-DE"/>
        </a:p>
      </dgm:t>
    </dgm:pt>
    <dgm:pt modelId="{2D12717E-E6AD-A74A-8D07-8410EB69619C}" type="sibTrans" cxnId="{943E1D6F-1CE6-DE43-8FCD-99EF2650EBA5}">
      <dgm:prSet/>
      <dgm:spPr/>
      <dgm:t>
        <a:bodyPr/>
        <a:lstStyle/>
        <a:p>
          <a:endParaRPr lang="de-DE"/>
        </a:p>
      </dgm:t>
    </dgm:pt>
    <dgm:pt modelId="{669D4E2E-EE01-A347-A1A6-C34416EA875A}">
      <dgm:prSet phldrT="[Text]"/>
      <dgm:spPr/>
      <dgm:t>
        <a:bodyPr/>
        <a:lstStyle/>
        <a:p>
          <a:r>
            <a:rPr lang="de-DE" dirty="0" err="1"/>
            <a:t>SoccerNet</a:t>
          </a:r>
          <a:endParaRPr lang="de-DE" dirty="0"/>
        </a:p>
      </dgm:t>
    </dgm:pt>
    <dgm:pt modelId="{FAC25AFE-3BC6-AD48-B726-08CC3CB8C740}" type="parTrans" cxnId="{7DC110F1-939F-5844-87AA-0145BE53FC4D}">
      <dgm:prSet/>
      <dgm:spPr/>
      <dgm:t>
        <a:bodyPr/>
        <a:lstStyle/>
        <a:p>
          <a:endParaRPr lang="de-DE"/>
        </a:p>
      </dgm:t>
    </dgm:pt>
    <dgm:pt modelId="{0FF086A2-8449-4742-91F6-98363513E9EB}" type="sibTrans" cxnId="{7DC110F1-939F-5844-87AA-0145BE53FC4D}">
      <dgm:prSet/>
      <dgm:spPr/>
      <dgm:t>
        <a:bodyPr/>
        <a:lstStyle/>
        <a:p>
          <a:endParaRPr lang="de-DE"/>
        </a:p>
      </dgm:t>
    </dgm:pt>
    <dgm:pt modelId="{09EF76D2-E5CE-0446-AB01-D1640253F13D}">
      <dgm:prSet phldrT="[Text]"/>
      <dgm:spPr/>
      <dgm:t>
        <a:bodyPr/>
        <a:lstStyle/>
        <a:p>
          <a:r>
            <a:rPr lang="de-DE" dirty="0"/>
            <a:t>Goal</a:t>
          </a:r>
        </a:p>
      </dgm:t>
    </dgm:pt>
    <dgm:pt modelId="{5F9721E3-DBDE-4145-8570-52A85EB972ED}" type="parTrans" cxnId="{CC7AA5DB-664A-0241-839B-18C6B4E5E263}">
      <dgm:prSet/>
      <dgm:spPr/>
      <dgm:t>
        <a:bodyPr/>
        <a:lstStyle/>
        <a:p>
          <a:endParaRPr lang="de-DE"/>
        </a:p>
      </dgm:t>
    </dgm:pt>
    <dgm:pt modelId="{F3AF5138-90C4-624E-83ED-8925641590E3}" type="sibTrans" cxnId="{CC7AA5DB-664A-0241-839B-18C6B4E5E263}">
      <dgm:prSet/>
      <dgm:spPr/>
      <dgm:t>
        <a:bodyPr/>
        <a:lstStyle/>
        <a:p>
          <a:endParaRPr lang="de-DE"/>
        </a:p>
      </dgm:t>
    </dgm:pt>
    <dgm:pt modelId="{F483A8A4-67E1-B041-9FE6-5D6B7F6B6E1D}">
      <dgm:prSet phldrT="[Text]"/>
      <dgm:spPr/>
      <dgm:t>
        <a:bodyPr/>
        <a:lstStyle/>
        <a:p>
          <a:r>
            <a:rPr lang="de-DE" dirty="0"/>
            <a:t>Card</a:t>
          </a:r>
        </a:p>
      </dgm:t>
    </dgm:pt>
    <dgm:pt modelId="{DC217348-AF96-9048-A52E-3BB03FDB03A0}" type="parTrans" cxnId="{8D237E97-B53B-664D-9353-6509DBE6B319}">
      <dgm:prSet/>
      <dgm:spPr/>
      <dgm:t>
        <a:bodyPr/>
        <a:lstStyle/>
        <a:p>
          <a:endParaRPr lang="de-DE"/>
        </a:p>
      </dgm:t>
    </dgm:pt>
    <dgm:pt modelId="{54440CB8-32F8-C04E-B871-8965DD2F3D22}" type="sibTrans" cxnId="{8D237E97-B53B-664D-9353-6509DBE6B319}">
      <dgm:prSet/>
      <dgm:spPr/>
      <dgm:t>
        <a:bodyPr/>
        <a:lstStyle/>
        <a:p>
          <a:endParaRPr lang="de-DE"/>
        </a:p>
      </dgm:t>
    </dgm:pt>
    <dgm:pt modelId="{0D6FD473-D248-A04E-9329-686F0706D7B2}">
      <dgm:prSet phldrT="[Text]"/>
      <dgm:spPr/>
      <dgm:t>
        <a:bodyPr/>
        <a:lstStyle/>
        <a:p>
          <a:r>
            <a:rPr lang="de-DE" dirty="0"/>
            <a:t>Substitution</a:t>
          </a:r>
        </a:p>
      </dgm:t>
    </dgm:pt>
    <dgm:pt modelId="{60A9B62A-1126-3645-932F-3364E2FAE24F}" type="parTrans" cxnId="{2547978B-B72E-A74B-AFA8-39E67A010F72}">
      <dgm:prSet/>
      <dgm:spPr/>
      <dgm:t>
        <a:bodyPr/>
        <a:lstStyle/>
        <a:p>
          <a:endParaRPr lang="de-DE"/>
        </a:p>
      </dgm:t>
    </dgm:pt>
    <dgm:pt modelId="{307B3779-DEEC-4E4A-9345-FEDA21D48666}" type="sibTrans" cxnId="{2547978B-B72E-A74B-AFA8-39E67A010F72}">
      <dgm:prSet/>
      <dgm:spPr/>
      <dgm:t>
        <a:bodyPr/>
        <a:lstStyle/>
        <a:p>
          <a:endParaRPr lang="de-DE"/>
        </a:p>
      </dgm:t>
    </dgm:pt>
    <dgm:pt modelId="{0BCD7E7E-BBA8-F242-9DFD-DAE350994F28}">
      <dgm:prSet phldrT="[Text]"/>
      <dgm:spPr/>
      <dgm:t>
        <a:bodyPr/>
        <a:lstStyle/>
        <a:p>
          <a:r>
            <a:rPr lang="de-DE" dirty="0"/>
            <a:t>Free Kick</a:t>
          </a:r>
        </a:p>
      </dgm:t>
    </dgm:pt>
    <dgm:pt modelId="{E370F76A-1C4E-354C-95C6-396590424008}" type="parTrans" cxnId="{BC35F86C-4C88-3142-BA84-A37C6201970F}">
      <dgm:prSet/>
      <dgm:spPr/>
      <dgm:t>
        <a:bodyPr/>
        <a:lstStyle/>
        <a:p>
          <a:endParaRPr lang="de-DE"/>
        </a:p>
      </dgm:t>
    </dgm:pt>
    <dgm:pt modelId="{B050CF8D-8F8A-D64D-A009-71FA307194CA}" type="sibTrans" cxnId="{BC35F86C-4C88-3142-BA84-A37C6201970F}">
      <dgm:prSet/>
      <dgm:spPr/>
      <dgm:t>
        <a:bodyPr/>
        <a:lstStyle/>
        <a:p>
          <a:endParaRPr lang="de-DE"/>
        </a:p>
      </dgm:t>
    </dgm:pt>
    <dgm:pt modelId="{479952F0-B5C1-AA49-B7FC-1090C2644542}">
      <dgm:prSet phldrT="[Text]"/>
      <dgm:spPr/>
      <dgm:t>
        <a:bodyPr/>
        <a:lstStyle/>
        <a:p>
          <a:r>
            <a:rPr lang="de-DE" dirty="0"/>
            <a:t>Corner</a:t>
          </a:r>
        </a:p>
      </dgm:t>
    </dgm:pt>
    <dgm:pt modelId="{8695FF4B-9035-434A-ADF8-95EB37F1576F}" type="parTrans" cxnId="{8E28321F-E6FA-1046-841D-8F423A2E41F3}">
      <dgm:prSet/>
      <dgm:spPr/>
      <dgm:t>
        <a:bodyPr/>
        <a:lstStyle/>
        <a:p>
          <a:endParaRPr lang="de-DE"/>
        </a:p>
      </dgm:t>
    </dgm:pt>
    <dgm:pt modelId="{0589D86D-8936-CD49-A0DA-4E7653A37F80}" type="sibTrans" cxnId="{8E28321F-E6FA-1046-841D-8F423A2E41F3}">
      <dgm:prSet/>
      <dgm:spPr/>
      <dgm:t>
        <a:bodyPr/>
        <a:lstStyle/>
        <a:p>
          <a:endParaRPr lang="de-DE"/>
        </a:p>
      </dgm:t>
    </dgm:pt>
    <dgm:pt modelId="{317BF657-8FC6-244A-BE3B-29E79772C191}">
      <dgm:prSet phldrT="[Text]"/>
      <dgm:spPr/>
      <dgm:t>
        <a:bodyPr/>
        <a:lstStyle/>
        <a:p>
          <a:r>
            <a:rPr lang="de-DE" dirty="0" err="1"/>
            <a:t>Saves</a:t>
          </a:r>
          <a:endParaRPr lang="de-DE" dirty="0"/>
        </a:p>
      </dgm:t>
    </dgm:pt>
    <dgm:pt modelId="{075741D3-7FF4-EF44-9931-E72D4032DE7D}" type="parTrans" cxnId="{D007FDB2-6154-F542-8481-5D68B5ACC660}">
      <dgm:prSet/>
      <dgm:spPr/>
      <dgm:t>
        <a:bodyPr/>
        <a:lstStyle/>
        <a:p>
          <a:endParaRPr lang="de-DE"/>
        </a:p>
      </dgm:t>
    </dgm:pt>
    <dgm:pt modelId="{D2A18F53-C830-2D40-88BC-82A92F02E5B8}" type="sibTrans" cxnId="{D007FDB2-6154-F542-8481-5D68B5ACC660}">
      <dgm:prSet/>
      <dgm:spPr/>
      <dgm:t>
        <a:bodyPr/>
        <a:lstStyle/>
        <a:p>
          <a:endParaRPr lang="de-DE"/>
        </a:p>
      </dgm:t>
    </dgm:pt>
    <dgm:pt modelId="{112D9CFF-4062-3F47-BF27-B44284B68EAA}">
      <dgm:prSet phldrT="[Text]"/>
      <dgm:spPr/>
      <dgm:t>
        <a:bodyPr/>
        <a:lstStyle/>
        <a:p>
          <a:r>
            <a:rPr lang="de-DE" dirty="0"/>
            <a:t>Penalty</a:t>
          </a:r>
        </a:p>
      </dgm:t>
    </dgm:pt>
    <dgm:pt modelId="{AB5BF896-004C-C649-A286-C8DACD8C5D3A}" type="parTrans" cxnId="{C29F3B6F-E976-034F-A1B8-B96C50570840}">
      <dgm:prSet/>
      <dgm:spPr/>
      <dgm:t>
        <a:bodyPr/>
        <a:lstStyle/>
        <a:p>
          <a:endParaRPr lang="de-DE"/>
        </a:p>
      </dgm:t>
    </dgm:pt>
    <dgm:pt modelId="{351CF08E-6DBF-6D4E-BD48-099E48C7418C}" type="sibTrans" cxnId="{C29F3B6F-E976-034F-A1B8-B96C50570840}">
      <dgm:prSet/>
      <dgm:spPr/>
      <dgm:t>
        <a:bodyPr/>
        <a:lstStyle/>
        <a:p>
          <a:endParaRPr lang="de-DE"/>
        </a:p>
      </dgm:t>
    </dgm:pt>
    <dgm:pt modelId="{B0FFBBEE-25B9-1A40-953C-1FCDF4CF7E66}">
      <dgm:prSet phldrT="[Text]"/>
      <dgm:spPr/>
      <dgm:t>
        <a:bodyPr/>
        <a:lstStyle/>
        <a:p>
          <a:r>
            <a:rPr lang="de-DE" dirty="0"/>
            <a:t>Foul</a:t>
          </a:r>
        </a:p>
      </dgm:t>
    </dgm:pt>
    <dgm:pt modelId="{7E3E263D-BD93-4345-9D36-3511702EB7F5}" type="parTrans" cxnId="{64F25AB2-E26F-3E45-B8DC-6C1EF603FCB8}">
      <dgm:prSet/>
      <dgm:spPr/>
      <dgm:t>
        <a:bodyPr/>
        <a:lstStyle/>
        <a:p>
          <a:endParaRPr lang="de-DE"/>
        </a:p>
      </dgm:t>
    </dgm:pt>
    <dgm:pt modelId="{41803E3F-941D-D443-91A7-76DFB0C4355E}" type="sibTrans" cxnId="{64F25AB2-E26F-3E45-B8DC-6C1EF603FCB8}">
      <dgm:prSet/>
      <dgm:spPr/>
      <dgm:t>
        <a:bodyPr/>
        <a:lstStyle/>
        <a:p>
          <a:endParaRPr lang="de-DE"/>
        </a:p>
      </dgm:t>
    </dgm:pt>
    <dgm:pt modelId="{944158BC-54B4-D54E-A46D-0433583D366E}">
      <dgm:prSet phldrT="[Text]"/>
      <dgm:spPr/>
      <dgm:t>
        <a:bodyPr/>
        <a:lstStyle/>
        <a:p>
          <a:r>
            <a:rPr lang="de-DE" dirty="0" err="1"/>
            <a:t>FinalWhistle</a:t>
          </a:r>
          <a:endParaRPr lang="de-DE" dirty="0"/>
        </a:p>
      </dgm:t>
    </dgm:pt>
    <dgm:pt modelId="{3FD7C382-B704-3F48-8FB6-82632A61DE0A}" type="parTrans" cxnId="{2939769D-8C57-F04F-A27B-3E7A9230E140}">
      <dgm:prSet/>
      <dgm:spPr/>
      <dgm:t>
        <a:bodyPr/>
        <a:lstStyle/>
        <a:p>
          <a:endParaRPr lang="de-DE"/>
        </a:p>
      </dgm:t>
    </dgm:pt>
    <dgm:pt modelId="{2F17C711-8515-B44B-9BC1-87F59FCEDC90}" type="sibTrans" cxnId="{2939769D-8C57-F04F-A27B-3E7A9230E140}">
      <dgm:prSet/>
      <dgm:spPr/>
      <dgm:t>
        <a:bodyPr/>
        <a:lstStyle/>
        <a:p>
          <a:endParaRPr lang="de-DE"/>
        </a:p>
      </dgm:t>
    </dgm:pt>
    <dgm:pt modelId="{3EED0B37-26AF-AA4C-9176-B6C86AB682AB}">
      <dgm:prSet phldrT="[Text]"/>
      <dgm:spPr/>
      <dgm:t>
        <a:bodyPr/>
        <a:lstStyle/>
        <a:p>
          <a:r>
            <a:rPr lang="de-DE" dirty="0"/>
            <a:t>50/50</a:t>
          </a:r>
        </a:p>
      </dgm:t>
    </dgm:pt>
    <dgm:pt modelId="{997E2D5E-1DE5-104A-ACA9-55FD2CADAB40}" type="parTrans" cxnId="{3BB1462E-3682-4B49-8EC1-B918835AE6C3}">
      <dgm:prSet/>
      <dgm:spPr/>
      <dgm:t>
        <a:bodyPr/>
        <a:lstStyle/>
        <a:p>
          <a:endParaRPr lang="de-DE"/>
        </a:p>
      </dgm:t>
    </dgm:pt>
    <dgm:pt modelId="{B528AC11-B74A-5649-B445-FCDB5C6A8B9B}" type="sibTrans" cxnId="{3BB1462E-3682-4B49-8EC1-B918835AE6C3}">
      <dgm:prSet/>
      <dgm:spPr/>
      <dgm:t>
        <a:bodyPr/>
        <a:lstStyle/>
        <a:p>
          <a:endParaRPr lang="de-DE"/>
        </a:p>
      </dgm:t>
    </dgm:pt>
    <dgm:pt modelId="{6CACB9AC-E656-8644-865D-CCF86C72D2DD}">
      <dgm:prSet phldrT="[Text]"/>
      <dgm:spPr/>
      <dgm:t>
        <a:bodyPr/>
        <a:lstStyle/>
        <a:p>
          <a:r>
            <a:rPr lang="de-DE" dirty="0" err="1"/>
            <a:t>Camera</a:t>
          </a:r>
          <a:r>
            <a:rPr lang="de-DE" dirty="0"/>
            <a:t> Switch</a:t>
          </a:r>
        </a:p>
      </dgm:t>
    </dgm:pt>
    <dgm:pt modelId="{77944E69-4AF4-FA42-BBAD-B266B1A7F7BB}" type="parTrans" cxnId="{48FC0245-70CA-034D-8DDB-096B38BB2E97}">
      <dgm:prSet/>
      <dgm:spPr/>
      <dgm:t>
        <a:bodyPr/>
        <a:lstStyle/>
        <a:p>
          <a:endParaRPr lang="de-DE"/>
        </a:p>
      </dgm:t>
    </dgm:pt>
    <dgm:pt modelId="{909FCFE3-83D8-2542-9EB3-6CE4A4680115}" type="sibTrans" cxnId="{48FC0245-70CA-034D-8DDB-096B38BB2E97}">
      <dgm:prSet/>
      <dgm:spPr/>
      <dgm:t>
        <a:bodyPr/>
        <a:lstStyle/>
        <a:p>
          <a:endParaRPr lang="de-DE"/>
        </a:p>
      </dgm:t>
    </dgm:pt>
    <dgm:pt modelId="{E6A5C674-A8B1-4C4E-BC59-0B27BDACF24F}">
      <dgm:prSet phldrT="[Text]"/>
      <dgm:spPr/>
      <dgm:t>
        <a:bodyPr/>
        <a:lstStyle/>
        <a:p>
          <a:r>
            <a:rPr lang="de-DE" dirty="0" err="1"/>
            <a:t>DribbledPast</a:t>
          </a:r>
          <a:endParaRPr lang="de-DE" dirty="0"/>
        </a:p>
      </dgm:t>
    </dgm:pt>
    <dgm:pt modelId="{AAC605AA-16D2-E44B-8836-460E725990CA}" type="parTrans" cxnId="{ED60D2AF-2D45-1F4F-82EB-7233F6B766F9}">
      <dgm:prSet/>
      <dgm:spPr/>
      <dgm:t>
        <a:bodyPr/>
        <a:lstStyle/>
        <a:p>
          <a:endParaRPr lang="de-DE"/>
        </a:p>
      </dgm:t>
    </dgm:pt>
    <dgm:pt modelId="{1BA22D10-E7F4-BE43-A10A-DB4627CB7083}" type="sibTrans" cxnId="{ED60D2AF-2D45-1F4F-82EB-7233F6B766F9}">
      <dgm:prSet/>
      <dgm:spPr/>
      <dgm:t>
        <a:bodyPr/>
        <a:lstStyle/>
        <a:p>
          <a:endParaRPr lang="de-DE"/>
        </a:p>
      </dgm:t>
    </dgm:pt>
    <dgm:pt modelId="{EF562280-0579-4741-AAE5-A447F8A5A709}">
      <dgm:prSet phldrT="[Text]"/>
      <dgm:spPr/>
      <dgm:t>
        <a:bodyPr/>
        <a:lstStyle/>
        <a:p>
          <a:r>
            <a:rPr lang="de-DE" dirty="0"/>
            <a:t>…</a:t>
          </a:r>
        </a:p>
      </dgm:t>
    </dgm:pt>
    <dgm:pt modelId="{4FDB23C2-96A7-3B44-A644-698F38741A5B}" type="parTrans" cxnId="{CF917DF9-E8DB-C048-ACF7-C6ACE64FB45D}">
      <dgm:prSet/>
      <dgm:spPr/>
      <dgm:t>
        <a:bodyPr/>
        <a:lstStyle/>
        <a:p>
          <a:endParaRPr lang="de-DE"/>
        </a:p>
      </dgm:t>
    </dgm:pt>
    <dgm:pt modelId="{6576E9D8-218D-264B-94B3-8D53F1D3FA28}" type="sibTrans" cxnId="{CF917DF9-E8DB-C048-ACF7-C6ACE64FB45D}">
      <dgm:prSet/>
      <dgm:spPr/>
      <dgm:t>
        <a:bodyPr/>
        <a:lstStyle/>
        <a:p>
          <a:endParaRPr lang="de-DE"/>
        </a:p>
      </dgm:t>
    </dgm:pt>
    <dgm:pt modelId="{032B5090-7B86-654B-8B04-A2CF475552D0}" type="pres">
      <dgm:prSet presAssocID="{D8196B3A-CE7C-144F-8DC1-4F0D676E442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F08571E-0D61-1C4C-A072-DBCAA4F7E505}" type="pres">
      <dgm:prSet presAssocID="{D31D668F-649B-3645-8D3E-77DA73232C96}" presName="circle1" presStyleLbl="node1" presStyleIdx="0" presStyleCnt="3" custScaleY="147307"/>
      <dgm:spPr/>
    </dgm:pt>
    <dgm:pt modelId="{0FC067CE-726B-214E-9FC5-FCA48F565C79}" type="pres">
      <dgm:prSet presAssocID="{D31D668F-649B-3645-8D3E-77DA73232C96}" presName="space" presStyleCnt="0"/>
      <dgm:spPr/>
    </dgm:pt>
    <dgm:pt modelId="{98C48CE7-8BC2-A843-BD32-6E414450CBE5}" type="pres">
      <dgm:prSet presAssocID="{D31D668F-649B-3645-8D3E-77DA73232C96}" presName="rect1" presStyleLbl="alignAcc1" presStyleIdx="0" presStyleCnt="3" custScaleY="146244"/>
      <dgm:spPr/>
    </dgm:pt>
    <dgm:pt modelId="{23DD6F20-912B-534D-952A-E6BDDAEB3236}" type="pres">
      <dgm:prSet presAssocID="{CA106847-DC91-A544-B940-824886428E26}" presName="vertSpace2" presStyleLbl="node1" presStyleIdx="0" presStyleCnt="3"/>
      <dgm:spPr/>
    </dgm:pt>
    <dgm:pt modelId="{654C5A35-7C70-2044-8800-EAF32E9FABD8}" type="pres">
      <dgm:prSet presAssocID="{CA106847-DC91-A544-B940-824886428E26}" presName="circle2" presStyleLbl="node1" presStyleIdx="1" presStyleCnt="3" custScaleY="132598" custLinFactNeighborY="20179"/>
      <dgm:spPr/>
    </dgm:pt>
    <dgm:pt modelId="{0CB3A375-26D3-DD46-A52F-F5FD6C3EEE2C}" type="pres">
      <dgm:prSet presAssocID="{CA106847-DC91-A544-B940-824886428E26}" presName="rect2" presStyleLbl="alignAcc1" presStyleIdx="1" presStyleCnt="3" custScaleY="132598" custLinFactNeighborY="20179"/>
      <dgm:spPr/>
    </dgm:pt>
    <dgm:pt modelId="{A04D68A9-5DC3-E04D-974A-5366A53C93E1}" type="pres">
      <dgm:prSet presAssocID="{669D4E2E-EE01-A347-A1A6-C34416EA875A}" presName="vertSpace3" presStyleLbl="node1" presStyleIdx="1" presStyleCnt="3"/>
      <dgm:spPr/>
    </dgm:pt>
    <dgm:pt modelId="{BAD999BC-0148-1047-99B5-6939BCA6FFF2}" type="pres">
      <dgm:prSet presAssocID="{669D4E2E-EE01-A347-A1A6-C34416EA875A}" presName="circle3" presStyleLbl="node1" presStyleIdx="2" presStyleCnt="3" custLinFactNeighborX="707" custLinFactNeighborY="75517"/>
      <dgm:spPr/>
    </dgm:pt>
    <dgm:pt modelId="{207979B7-21EC-0649-B9FF-E8CD597D695F}" type="pres">
      <dgm:prSet presAssocID="{669D4E2E-EE01-A347-A1A6-C34416EA875A}" presName="rect3" presStyleLbl="alignAcc1" presStyleIdx="2" presStyleCnt="3" custLinFactNeighborX="182" custLinFactNeighborY="75517"/>
      <dgm:spPr/>
    </dgm:pt>
    <dgm:pt modelId="{B40B9AE5-02BA-094D-916A-4EC0F8F20300}" type="pres">
      <dgm:prSet presAssocID="{D31D668F-649B-3645-8D3E-77DA73232C96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42C1A939-6BFA-4245-8D42-7EC3B8B3F46F}" type="pres">
      <dgm:prSet presAssocID="{D31D668F-649B-3645-8D3E-77DA73232C96}" presName="rect1ChTx" presStyleLbl="alignAcc1" presStyleIdx="2" presStyleCnt="3" custScaleX="101454" custScaleY="205396" custLinFactNeighborX="-363" custLinFactNeighborY="-35017">
        <dgm:presLayoutVars>
          <dgm:bulletEnabled val="1"/>
        </dgm:presLayoutVars>
      </dgm:prSet>
      <dgm:spPr/>
    </dgm:pt>
    <dgm:pt modelId="{6C5BACDD-E00E-FB42-AB56-ABBCD60B32C3}" type="pres">
      <dgm:prSet presAssocID="{CA106847-DC91-A544-B940-824886428E26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B6C94321-C402-844D-88A4-80B3495D7318}" type="pres">
      <dgm:prSet presAssocID="{CA106847-DC91-A544-B940-824886428E26}" presName="rect2ChTx" presStyleLbl="alignAcc1" presStyleIdx="2" presStyleCnt="3" custScaleY="170608" custLinFactNeighborX="363" custLinFactNeighborY="40034">
        <dgm:presLayoutVars>
          <dgm:bulletEnabled val="1"/>
        </dgm:presLayoutVars>
      </dgm:prSet>
      <dgm:spPr/>
    </dgm:pt>
    <dgm:pt modelId="{33E237E8-8210-D54F-9BF0-60ECAC4FBAF6}" type="pres">
      <dgm:prSet presAssocID="{669D4E2E-EE01-A347-A1A6-C34416EA875A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01A5B7B8-72C8-A946-85E1-9950696F4379}" type="pres">
      <dgm:prSet presAssocID="{669D4E2E-EE01-A347-A1A6-C34416EA875A}" presName="rect3ChTx" presStyleLbl="alignAcc1" presStyleIdx="2" presStyleCnt="3" custLinFactNeighborX="364" custLinFactNeighborY="74192">
        <dgm:presLayoutVars>
          <dgm:bulletEnabled val="1"/>
        </dgm:presLayoutVars>
      </dgm:prSet>
      <dgm:spPr/>
    </dgm:pt>
  </dgm:ptLst>
  <dgm:cxnLst>
    <dgm:cxn modelId="{C85CF508-1A39-1A47-8AD1-5DAB568AB872}" type="presOf" srcId="{669D4E2E-EE01-A347-A1A6-C34416EA875A}" destId="{207979B7-21EC-0649-B9FF-E8CD597D695F}" srcOrd="0" destOrd="0" presId="urn:microsoft.com/office/officeart/2005/8/layout/target3"/>
    <dgm:cxn modelId="{B067751C-DC70-7B4C-BB70-2D7602B6403A}" type="presOf" srcId="{CA106847-DC91-A544-B940-824886428E26}" destId="{6C5BACDD-E00E-FB42-AB56-ABBCD60B32C3}" srcOrd="1" destOrd="0" presId="urn:microsoft.com/office/officeart/2005/8/layout/target3"/>
    <dgm:cxn modelId="{EDEB0A1D-EEE7-7E44-82A3-847BC393552F}" type="presOf" srcId="{D31D668F-649B-3645-8D3E-77DA73232C96}" destId="{B40B9AE5-02BA-094D-916A-4EC0F8F20300}" srcOrd="1" destOrd="0" presId="urn:microsoft.com/office/officeart/2005/8/layout/target3"/>
    <dgm:cxn modelId="{8E28321F-E6FA-1046-841D-8F423A2E41F3}" srcId="{CA106847-DC91-A544-B940-824886428E26}" destId="{479952F0-B5C1-AA49-B7FC-1090C2644542}" srcOrd="3" destOrd="0" parTransId="{8695FF4B-9035-434A-ADF8-95EB37F1576F}" sibTransId="{0589D86D-8936-CD49-A0DA-4E7653A37F80}"/>
    <dgm:cxn modelId="{FEFEE61F-09FE-6146-93FE-C3AE498FD963}" type="presOf" srcId="{EF562280-0579-4741-AAE5-A447F8A5A709}" destId="{42C1A939-6BFA-4245-8D42-7EC3B8B3F46F}" srcOrd="0" destOrd="6" presId="urn:microsoft.com/office/officeart/2005/8/layout/target3"/>
    <dgm:cxn modelId="{3BB1462E-3682-4B49-8EC1-B918835AE6C3}" srcId="{D31D668F-649B-3645-8D3E-77DA73232C96}" destId="{3EED0B37-26AF-AA4C-9176-B6C86AB682AB}" srcOrd="3" destOrd="0" parTransId="{997E2D5E-1DE5-104A-ACA9-55FD2CADAB40}" sibTransId="{B528AC11-B74A-5649-B445-FCDB5C6A8B9B}"/>
    <dgm:cxn modelId="{1FF42A30-5BF7-B14A-A818-4FBE34AA0F6A}" type="presOf" srcId="{09EF76D2-E5CE-0446-AB01-D1640253F13D}" destId="{01A5B7B8-72C8-A946-85E1-9950696F4379}" srcOrd="0" destOrd="0" presId="urn:microsoft.com/office/officeart/2005/8/layout/target3"/>
    <dgm:cxn modelId="{F9362244-1BF8-7942-A046-6D663035E1D0}" type="presOf" srcId="{112D9CFF-4062-3F47-BF27-B44284B68EAA}" destId="{B6C94321-C402-844D-88A4-80B3495D7318}" srcOrd="0" destOrd="5" presId="urn:microsoft.com/office/officeart/2005/8/layout/target3"/>
    <dgm:cxn modelId="{48FC0245-70CA-034D-8DDB-096B38BB2E97}" srcId="{D31D668F-649B-3645-8D3E-77DA73232C96}" destId="{6CACB9AC-E656-8644-865D-CCF86C72D2DD}" srcOrd="5" destOrd="0" parTransId="{77944E69-4AF4-FA42-BBAD-B266B1A7F7BB}" sibTransId="{909FCFE3-83D8-2542-9EB3-6CE4A4680115}"/>
    <dgm:cxn modelId="{C7BDD84C-36D2-9F49-9499-28741F752EF2}" srcId="{D8196B3A-CE7C-144F-8DC1-4F0D676E442B}" destId="{D31D668F-649B-3645-8D3E-77DA73232C96}" srcOrd="0" destOrd="0" parTransId="{3924802D-5051-724B-9379-68D3AD2CFE97}" sibTransId="{3131C2A5-145B-BD44-AE08-E0C18407680B}"/>
    <dgm:cxn modelId="{4DE26F4E-9EB8-1D42-9D02-1DAAB7BF817A}" type="presOf" srcId="{1EF39545-2792-CE4C-AD4D-68122A879C86}" destId="{42C1A939-6BFA-4245-8D42-7EC3B8B3F46F}" srcOrd="0" destOrd="2" presId="urn:microsoft.com/office/officeart/2005/8/layout/target3"/>
    <dgm:cxn modelId="{6F9D355A-071D-5F4F-8838-72A92B4201B2}" type="presOf" srcId="{D31D668F-649B-3645-8D3E-77DA73232C96}" destId="{98C48CE7-8BC2-A843-BD32-6E414450CBE5}" srcOrd="0" destOrd="0" presId="urn:microsoft.com/office/officeart/2005/8/layout/target3"/>
    <dgm:cxn modelId="{7CA52D65-8CBB-0644-A64B-1CDD4BDA0AFC}" type="presOf" srcId="{B0FFBBEE-25B9-1A40-953C-1FCDF4CF7E66}" destId="{B6C94321-C402-844D-88A4-80B3495D7318}" srcOrd="0" destOrd="6" presId="urn:microsoft.com/office/officeart/2005/8/layout/target3"/>
    <dgm:cxn modelId="{BC35F86C-4C88-3142-BA84-A37C6201970F}" srcId="{CA106847-DC91-A544-B940-824886428E26}" destId="{0BCD7E7E-BBA8-F242-9DFD-DAE350994F28}" srcOrd="2" destOrd="0" parTransId="{E370F76A-1C4E-354C-95C6-396590424008}" sibTransId="{B050CF8D-8F8A-D64D-A009-71FA307194CA}"/>
    <dgm:cxn modelId="{943E1D6F-1CE6-DE43-8FCD-99EF2650EBA5}" srcId="{CA106847-DC91-A544-B940-824886428E26}" destId="{364BFBAA-1560-E140-8D3B-0A36ABCA5E08}" srcOrd="1" destOrd="0" parTransId="{2B4CEE42-FE41-3A44-B67B-72204A458592}" sibTransId="{2D12717E-E6AD-A74A-8D07-8410EB69619C}"/>
    <dgm:cxn modelId="{C29F3B6F-E976-034F-A1B8-B96C50570840}" srcId="{CA106847-DC91-A544-B940-824886428E26}" destId="{112D9CFF-4062-3F47-BF27-B44284B68EAA}" srcOrd="5" destOrd="0" parTransId="{AB5BF896-004C-C649-A286-C8DACD8C5D3A}" sibTransId="{351CF08E-6DBF-6D4E-BD48-099E48C7418C}"/>
    <dgm:cxn modelId="{BFC35B72-BBE5-194F-9D50-449B0F1729E6}" srcId="{CA106847-DC91-A544-B940-824886428E26}" destId="{4A212044-8340-2449-897F-4D4866FC72FE}" srcOrd="0" destOrd="0" parTransId="{4E564641-A1A0-6F45-9820-56978810BA36}" sibTransId="{353AACFB-DF5A-0C49-9C36-022DACF54AEA}"/>
    <dgm:cxn modelId="{63382577-CFE0-614D-8AFF-35E0431B4CDC}" type="presOf" srcId="{4A212044-8340-2449-897F-4D4866FC72FE}" destId="{B6C94321-C402-844D-88A4-80B3495D7318}" srcOrd="0" destOrd="0" presId="urn:microsoft.com/office/officeart/2005/8/layout/target3"/>
    <dgm:cxn modelId="{0B2C7B7A-109C-6143-975C-3ED6ED2EDAFA}" type="presOf" srcId="{317BF657-8FC6-244A-BE3B-29E79772C191}" destId="{B6C94321-C402-844D-88A4-80B3495D7318}" srcOrd="0" destOrd="4" presId="urn:microsoft.com/office/officeart/2005/8/layout/target3"/>
    <dgm:cxn modelId="{DEB13480-531B-5940-BBF1-6F9342332E00}" type="presOf" srcId="{D8196B3A-CE7C-144F-8DC1-4F0D676E442B}" destId="{032B5090-7B86-654B-8B04-A2CF475552D0}" srcOrd="0" destOrd="0" presId="urn:microsoft.com/office/officeart/2005/8/layout/target3"/>
    <dgm:cxn modelId="{43A95989-F0D2-A346-9CE0-66818DCFFEB4}" type="presOf" srcId="{6CACB9AC-E656-8644-865D-CCF86C72D2DD}" destId="{42C1A939-6BFA-4245-8D42-7EC3B8B3F46F}" srcOrd="0" destOrd="5" presId="urn:microsoft.com/office/officeart/2005/8/layout/target3"/>
    <dgm:cxn modelId="{2547978B-B72E-A74B-AFA8-39E67A010F72}" srcId="{669D4E2E-EE01-A347-A1A6-C34416EA875A}" destId="{0D6FD473-D248-A04E-9329-686F0706D7B2}" srcOrd="2" destOrd="0" parTransId="{60A9B62A-1126-3645-932F-3364E2FAE24F}" sibTransId="{307B3779-DEEC-4E4A-9345-FEDA21D48666}"/>
    <dgm:cxn modelId="{119B3D95-51F2-C64C-A219-A17A53F6F3D2}" srcId="{D31D668F-649B-3645-8D3E-77DA73232C96}" destId="{6F7F2C37-9E10-3644-A550-6053C8CF364C}" srcOrd="0" destOrd="0" parTransId="{2950290A-C54C-E14F-A0B6-E19E4E7A552C}" sibTransId="{AAA159FE-CA8E-EB49-9424-3D292D002012}"/>
    <dgm:cxn modelId="{8D237E97-B53B-664D-9353-6509DBE6B319}" srcId="{669D4E2E-EE01-A347-A1A6-C34416EA875A}" destId="{F483A8A4-67E1-B041-9FE6-5D6B7F6B6E1D}" srcOrd="1" destOrd="0" parTransId="{DC217348-AF96-9048-A52E-3BB03FDB03A0}" sibTransId="{54440CB8-32F8-C04E-B871-8965DD2F3D22}"/>
    <dgm:cxn modelId="{2939769D-8C57-F04F-A27B-3E7A9230E140}" srcId="{D31D668F-649B-3645-8D3E-77DA73232C96}" destId="{944158BC-54B4-D54E-A46D-0433583D366E}" srcOrd="1" destOrd="0" parTransId="{3FD7C382-B704-3F48-8FB6-82632A61DE0A}" sibTransId="{2F17C711-8515-B44B-9BC1-87F59FCEDC90}"/>
    <dgm:cxn modelId="{E6B298A2-2413-6F46-A86F-635776F6AE05}" type="presOf" srcId="{6F7F2C37-9E10-3644-A550-6053C8CF364C}" destId="{42C1A939-6BFA-4245-8D42-7EC3B8B3F46F}" srcOrd="0" destOrd="0" presId="urn:microsoft.com/office/officeart/2005/8/layout/target3"/>
    <dgm:cxn modelId="{054261A3-E002-A440-94E3-130F31945317}" type="presOf" srcId="{0BCD7E7E-BBA8-F242-9DFD-DAE350994F28}" destId="{B6C94321-C402-844D-88A4-80B3495D7318}" srcOrd="0" destOrd="2" presId="urn:microsoft.com/office/officeart/2005/8/layout/target3"/>
    <dgm:cxn modelId="{ED60D2AF-2D45-1F4F-82EB-7233F6B766F9}" srcId="{D31D668F-649B-3645-8D3E-77DA73232C96}" destId="{E6A5C674-A8B1-4C4E-BC59-0B27BDACF24F}" srcOrd="4" destOrd="0" parTransId="{AAC605AA-16D2-E44B-8836-460E725990CA}" sibTransId="{1BA22D10-E7F4-BE43-A10A-DB4627CB7083}"/>
    <dgm:cxn modelId="{64F25AB2-E26F-3E45-B8DC-6C1EF603FCB8}" srcId="{CA106847-DC91-A544-B940-824886428E26}" destId="{B0FFBBEE-25B9-1A40-953C-1FCDF4CF7E66}" srcOrd="6" destOrd="0" parTransId="{7E3E263D-BD93-4345-9D36-3511702EB7F5}" sibTransId="{41803E3F-941D-D443-91A7-76DFB0C4355E}"/>
    <dgm:cxn modelId="{D007FDB2-6154-F542-8481-5D68B5ACC660}" srcId="{CA106847-DC91-A544-B940-824886428E26}" destId="{317BF657-8FC6-244A-BE3B-29E79772C191}" srcOrd="4" destOrd="0" parTransId="{075741D3-7FF4-EF44-9931-E72D4032DE7D}" sibTransId="{D2A18F53-C830-2D40-88BC-82A92F02E5B8}"/>
    <dgm:cxn modelId="{9B3040BC-21B9-4247-8E58-6EB72838D4E3}" type="presOf" srcId="{CA106847-DC91-A544-B940-824886428E26}" destId="{0CB3A375-26D3-DD46-A52F-F5FD6C3EEE2C}" srcOrd="0" destOrd="0" presId="urn:microsoft.com/office/officeart/2005/8/layout/target3"/>
    <dgm:cxn modelId="{800703BE-31CB-BB48-9955-32AD91F08BD3}" type="presOf" srcId="{F483A8A4-67E1-B041-9FE6-5D6B7F6B6E1D}" destId="{01A5B7B8-72C8-A946-85E1-9950696F4379}" srcOrd="0" destOrd="1" presId="urn:microsoft.com/office/officeart/2005/8/layout/target3"/>
    <dgm:cxn modelId="{EFD5FAC7-0E30-844C-89E8-6D7003E62CFE}" type="presOf" srcId="{0D6FD473-D248-A04E-9329-686F0706D7B2}" destId="{01A5B7B8-72C8-A946-85E1-9950696F4379}" srcOrd="0" destOrd="2" presId="urn:microsoft.com/office/officeart/2005/8/layout/target3"/>
    <dgm:cxn modelId="{2171AFCD-13EA-D841-B0D6-266EABD4E547}" type="presOf" srcId="{479952F0-B5C1-AA49-B7FC-1090C2644542}" destId="{B6C94321-C402-844D-88A4-80B3495D7318}" srcOrd="0" destOrd="3" presId="urn:microsoft.com/office/officeart/2005/8/layout/target3"/>
    <dgm:cxn modelId="{C1EEA7CF-2E69-EA4C-B665-6E137D03F5B7}" type="presOf" srcId="{E6A5C674-A8B1-4C4E-BC59-0B27BDACF24F}" destId="{42C1A939-6BFA-4245-8D42-7EC3B8B3F46F}" srcOrd="0" destOrd="4" presId="urn:microsoft.com/office/officeart/2005/8/layout/target3"/>
    <dgm:cxn modelId="{CC7AA5DB-664A-0241-839B-18C6B4E5E263}" srcId="{669D4E2E-EE01-A347-A1A6-C34416EA875A}" destId="{09EF76D2-E5CE-0446-AB01-D1640253F13D}" srcOrd="0" destOrd="0" parTransId="{5F9721E3-DBDE-4145-8570-52A85EB972ED}" sibTransId="{F3AF5138-90C4-624E-83ED-8925641590E3}"/>
    <dgm:cxn modelId="{44040DE7-AAB9-FD40-98B0-21B404C45784}" srcId="{D8196B3A-CE7C-144F-8DC1-4F0D676E442B}" destId="{CA106847-DC91-A544-B940-824886428E26}" srcOrd="1" destOrd="0" parTransId="{FFB735F3-AF45-DC47-B06A-C09B2A27E412}" sibTransId="{2D3FC7C6-1136-3A49-9A21-51C53945C8C4}"/>
    <dgm:cxn modelId="{9CD3A1E7-C75B-3F42-BFF9-F1BC2E37BF18}" type="presOf" srcId="{669D4E2E-EE01-A347-A1A6-C34416EA875A}" destId="{33E237E8-8210-D54F-9BF0-60ECAC4FBAF6}" srcOrd="1" destOrd="0" presId="urn:microsoft.com/office/officeart/2005/8/layout/target3"/>
    <dgm:cxn modelId="{B8FECBE9-A6E8-AA47-AD1B-77BE33FE2680}" type="presOf" srcId="{944158BC-54B4-D54E-A46D-0433583D366E}" destId="{42C1A939-6BFA-4245-8D42-7EC3B8B3F46F}" srcOrd="0" destOrd="1" presId="urn:microsoft.com/office/officeart/2005/8/layout/target3"/>
    <dgm:cxn modelId="{8F2C45EF-3483-A847-AF33-43C4995B7A7C}" type="presOf" srcId="{364BFBAA-1560-E140-8D3B-0A36ABCA5E08}" destId="{B6C94321-C402-844D-88A4-80B3495D7318}" srcOrd="0" destOrd="1" presId="urn:microsoft.com/office/officeart/2005/8/layout/target3"/>
    <dgm:cxn modelId="{7DC110F1-939F-5844-87AA-0145BE53FC4D}" srcId="{D8196B3A-CE7C-144F-8DC1-4F0D676E442B}" destId="{669D4E2E-EE01-A347-A1A6-C34416EA875A}" srcOrd="2" destOrd="0" parTransId="{FAC25AFE-3BC6-AD48-B726-08CC3CB8C740}" sibTransId="{0FF086A2-8449-4742-91F6-98363513E9EB}"/>
    <dgm:cxn modelId="{2DAC8FF8-8716-9F48-B302-5ECBB36821BE}" srcId="{D31D668F-649B-3645-8D3E-77DA73232C96}" destId="{1EF39545-2792-CE4C-AD4D-68122A879C86}" srcOrd="2" destOrd="0" parTransId="{AC6C1F35-02DA-8449-B40E-476CA872EBFB}" sibTransId="{F153F7A7-617E-BB48-A3EA-45AA10BC3C67}"/>
    <dgm:cxn modelId="{CF917DF9-E8DB-C048-ACF7-C6ACE64FB45D}" srcId="{D31D668F-649B-3645-8D3E-77DA73232C96}" destId="{EF562280-0579-4741-AAE5-A447F8A5A709}" srcOrd="6" destOrd="0" parTransId="{4FDB23C2-96A7-3B44-A644-698F38741A5B}" sibTransId="{6576E9D8-218D-264B-94B3-8D53F1D3FA28}"/>
    <dgm:cxn modelId="{4B6BBDFF-4415-5346-814C-08D59CD7B79C}" type="presOf" srcId="{3EED0B37-26AF-AA4C-9176-B6C86AB682AB}" destId="{42C1A939-6BFA-4245-8D42-7EC3B8B3F46F}" srcOrd="0" destOrd="3" presId="urn:microsoft.com/office/officeart/2005/8/layout/target3"/>
    <dgm:cxn modelId="{70696304-72FE-BC44-B9CA-F6FC67FAA9DD}" type="presParOf" srcId="{032B5090-7B86-654B-8B04-A2CF475552D0}" destId="{7F08571E-0D61-1C4C-A072-DBCAA4F7E505}" srcOrd="0" destOrd="0" presId="urn:microsoft.com/office/officeart/2005/8/layout/target3"/>
    <dgm:cxn modelId="{E06C8175-C9C5-3C4D-8380-0251418457E1}" type="presParOf" srcId="{032B5090-7B86-654B-8B04-A2CF475552D0}" destId="{0FC067CE-726B-214E-9FC5-FCA48F565C79}" srcOrd="1" destOrd="0" presId="urn:microsoft.com/office/officeart/2005/8/layout/target3"/>
    <dgm:cxn modelId="{5C9BF488-FD87-DD43-B8B6-9812EA61639D}" type="presParOf" srcId="{032B5090-7B86-654B-8B04-A2CF475552D0}" destId="{98C48CE7-8BC2-A843-BD32-6E414450CBE5}" srcOrd="2" destOrd="0" presId="urn:microsoft.com/office/officeart/2005/8/layout/target3"/>
    <dgm:cxn modelId="{B754ADA2-8E03-5347-A803-7EF16C884475}" type="presParOf" srcId="{032B5090-7B86-654B-8B04-A2CF475552D0}" destId="{23DD6F20-912B-534D-952A-E6BDDAEB3236}" srcOrd="3" destOrd="0" presId="urn:microsoft.com/office/officeart/2005/8/layout/target3"/>
    <dgm:cxn modelId="{40A4B56C-B3A9-AC4D-98EF-2FD5235F14C4}" type="presParOf" srcId="{032B5090-7B86-654B-8B04-A2CF475552D0}" destId="{654C5A35-7C70-2044-8800-EAF32E9FABD8}" srcOrd="4" destOrd="0" presId="urn:microsoft.com/office/officeart/2005/8/layout/target3"/>
    <dgm:cxn modelId="{7B6111F5-EE7C-5D46-B5BF-BF1B0750523B}" type="presParOf" srcId="{032B5090-7B86-654B-8B04-A2CF475552D0}" destId="{0CB3A375-26D3-DD46-A52F-F5FD6C3EEE2C}" srcOrd="5" destOrd="0" presId="urn:microsoft.com/office/officeart/2005/8/layout/target3"/>
    <dgm:cxn modelId="{097894EB-4D68-A847-9BCA-C1EC7EF52E86}" type="presParOf" srcId="{032B5090-7B86-654B-8B04-A2CF475552D0}" destId="{A04D68A9-5DC3-E04D-974A-5366A53C93E1}" srcOrd="6" destOrd="0" presId="urn:microsoft.com/office/officeart/2005/8/layout/target3"/>
    <dgm:cxn modelId="{CE96274A-17E9-E349-91B6-C9D113C83208}" type="presParOf" srcId="{032B5090-7B86-654B-8B04-A2CF475552D0}" destId="{BAD999BC-0148-1047-99B5-6939BCA6FFF2}" srcOrd="7" destOrd="0" presId="urn:microsoft.com/office/officeart/2005/8/layout/target3"/>
    <dgm:cxn modelId="{C521C7E0-52C8-8E4D-89CD-CB5058E260DF}" type="presParOf" srcId="{032B5090-7B86-654B-8B04-A2CF475552D0}" destId="{207979B7-21EC-0649-B9FF-E8CD597D695F}" srcOrd="8" destOrd="0" presId="urn:microsoft.com/office/officeart/2005/8/layout/target3"/>
    <dgm:cxn modelId="{A38359E8-FBE1-FD42-8554-B51197AC2246}" type="presParOf" srcId="{032B5090-7B86-654B-8B04-A2CF475552D0}" destId="{B40B9AE5-02BA-094D-916A-4EC0F8F20300}" srcOrd="9" destOrd="0" presId="urn:microsoft.com/office/officeart/2005/8/layout/target3"/>
    <dgm:cxn modelId="{03C896FC-AFF2-8849-9473-28C46227294F}" type="presParOf" srcId="{032B5090-7B86-654B-8B04-A2CF475552D0}" destId="{42C1A939-6BFA-4245-8D42-7EC3B8B3F46F}" srcOrd="10" destOrd="0" presId="urn:microsoft.com/office/officeart/2005/8/layout/target3"/>
    <dgm:cxn modelId="{DC200406-5672-A848-9814-B19BE9869260}" type="presParOf" srcId="{032B5090-7B86-654B-8B04-A2CF475552D0}" destId="{6C5BACDD-E00E-FB42-AB56-ABBCD60B32C3}" srcOrd="11" destOrd="0" presId="urn:microsoft.com/office/officeart/2005/8/layout/target3"/>
    <dgm:cxn modelId="{013CCB26-AB69-4849-B993-D6134C399B27}" type="presParOf" srcId="{032B5090-7B86-654B-8B04-A2CF475552D0}" destId="{B6C94321-C402-844D-88A4-80B3495D7318}" srcOrd="12" destOrd="0" presId="urn:microsoft.com/office/officeart/2005/8/layout/target3"/>
    <dgm:cxn modelId="{182F6ECE-4C13-3E4B-AC66-50C0C428A6D9}" type="presParOf" srcId="{032B5090-7B86-654B-8B04-A2CF475552D0}" destId="{33E237E8-8210-D54F-9BF0-60ECAC4FBAF6}" srcOrd="13" destOrd="0" presId="urn:microsoft.com/office/officeart/2005/8/layout/target3"/>
    <dgm:cxn modelId="{7ED57BEE-9D8D-354E-A474-3992C3A5187C}" type="presParOf" srcId="{032B5090-7B86-654B-8B04-A2CF475552D0}" destId="{01A5B7B8-72C8-A946-85E1-9950696F437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8571E-0D61-1C4C-A072-DBCAA4F7E505}">
      <dsp:nvSpPr>
        <dsp:cNvPr id="0" name=""/>
        <dsp:cNvSpPr/>
      </dsp:nvSpPr>
      <dsp:spPr>
        <a:xfrm>
          <a:off x="-6592" y="564252"/>
          <a:ext cx="3108960" cy="45797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8CE7-8BC2-A843-BD32-6E414450CBE5}">
      <dsp:nvSpPr>
        <dsp:cNvPr id="0" name=""/>
        <dsp:cNvSpPr/>
      </dsp:nvSpPr>
      <dsp:spPr>
        <a:xfrm>
          <a:off x="1547887" y="580776"/>
          <a:ext cx="3627120" cy="45466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Statsbomb</a:t>
          </a:r>
          <a:endParaRPr lang="de-DE" sz="2800" kern="1200" dirty="0"/>
        </a:p>
      </dsp:txBody>
      <dsp:txXfrm>
        <a:off x="1547887" y="580776"/>
        <a:ext cx="1813560" cy="1364003"/>
      </dsp:txXfrm>
    </dsp:sp>
    <dsp:sp modelId="{654C5A35-7C70-2044-8800-EAF32E9FABD8}">
      <dsp:nvSpPr>
        <dsp:cNvPr id="0" name=""/>
        <dsp:cNvSpPr/>
      </dsp:nvSpPr>
      <dsp:spPr>
        <a:xfrm>
          <a:off x="537476" y="2310728"/>
          <a:ext cx="2020821" cy="267956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3A375-26D3-DD46-A52F-F5FD6C3EEE2C}">
      <dsp:nvSpPr>
        <dsp:cNvPr id="0" name=""/>
        <dsp:cNvSpPr/>
      </dsp:nvSpPr>
      <dsp:spPr>
        <a:xfrm>
          <a:off x="1547887" y="2310728"/>
          <a:ext cx="3627120" cy="2679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SoccerDB</a:t>
          </a:r>
          <a:endParaRPr lang="de-DE" sz="2800" kern="1200" dirty="0"/>
        </a:p>
      </dsp:txBody>
      <dsp:txXfrm>
        <a:off x="1547887" y="2310728"/>
        <a:ext cx="1813560" cy="1236724"/>
      </dsp:txXfrm>
    </dsp:sp>
    <dsp:sp modelId="{BAD999BC-0148-1047-99B5-6939BCA6FFF2}">
      <dsp:nvSpPr>
        <dsp:cNvPr id="0" name=""/>
        <dsp:cNvSpPr/>
      </dsp:nvSpPr>
      <dsp:spPr>
        <a:xfrm>
          <a:off x="1088138" y="3869344"/>
          <a:ext cx="932687" cy="93268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979B7-21EC-0649-B9FF-E8CD597D695F}">
      <dsp:nvSpPr>
        <dsp:cNvPr id="0" name=""/>
        <dsp:cNvSpPr/>
      </dsp:nvSpPr>
      <dsp:spPr>
        <a:xfrm>
          <a:off x="1554480" y="3869344"/>
          <a:ext cx="3627120" cy="9326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SoccerNet</a:t>
          </a:r>
          <a:endParaRPr lang="de-DE" sz="2800" kern="1200" dirty="0"/>
        </a:p>
      </dsp:txBody>
      <dsp:txXfrm>
        <a:off x="1554480" y="3869344"/>
        <a:ext cx="1813560" cy="932687"/>
      </dsp:txXfrm>
    </dsp:sp>
    <dsp:sp modelId="{42C1A939-6BFA-4245-8D42-7EC3B8B3F46F}">
      <dsp:nvSpPr>
        <dsp:cNvPr id="0" name=""/>
        <dsp:cNvSpPr/>
      </dsp:nvSpPr>
      <dsp:spPr>
        <a:xfrm>
          <a:off x="3341679" y="481521"/>
          <a:ext cx="1839929" cy="19157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Kickoff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FinalWhistle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Offset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50/50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DribbledPast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Camera</a:t>
          </a:r>
          <a:r>
            <a:rPr lang="de-DE" sz="1300" kern="1200" dirty="0"/>
            <a:t> Switch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…</a:t>
          </a:r>
        </a:p>
      </dsp:txBody>
      <dsp:txXfrm>
        <a:off x="3341679" y="481521"/>
        <a:ext cx="1839929" cy="1915707"/>
      </dsp:txXfrm>
    </dsp:sp>
    <dsp:sp modelId="{B6C94321-C402-844D-88A4-80B3495D7318}">
      <dsp:nvSpPr>
        <dsp:cNvPr id="0" name=""/>
        <dsp:cNvSpPr/>
      </dsp:nvSpPr>
      <dsp:spPr>
        <a:xfrm>
          <a:off x="3368030" y="2276436"/>
          <a:ext cx="1813560" cy="159123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 err="1"/>
            <a:t>Injured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 err="1"/>
            <a:t>Shot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Free Kick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Corner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 err="1"/>
            <a:t>Saves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Penalty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Foul</a:t>
          </a:r>
        </a:p>
      </dsp:txBody>
      <dsp:txXfrm>
        <a:off x="3368030" y="2276436"/>
        <a:ext cx="1813560" cy="1591238"/>
      </dsp:txXfrm>
    </dsp:sp>
    <dsp:sp modelId="{01A5B7B8-72C8-A946-85E1-9950696F4379}">
      <dsp:nvSpPr>
        <dsp:cNvPr id="0" name=""/>
        <dsp:cNvSpPr/>
      </dsp:nvSpPr>
      <dsp:spPr>
        <a:xfrm>
          <a:off x="3368040" y="3856986"/>
          <a:ext cx="1813560" cy="9326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Goal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Card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Substitution</a:t>
          </a:r>
        </a:p>
      </dsp:txBody>
      <dsp:txXfrm>
        <a:off x="3368040" y="3856986"/>
        <a:ext cx="1813560" cy="932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A97DE-30C1-024B-BCDE-8C2AD7641663}" type="datetimeFigureOut">
              <a:rPr lang="de-DE" smtClean="0"/>
              <a:t>24.06.20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9B8D7-483E-F541-8189-9EBE24A318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7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21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457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35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452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94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678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43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2ABC-CE4D-D849-9932-7E002985B84D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69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27C5-7F60-C24A-9802-652292A0F040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93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5CB-2313-6A43-A0BE-E17FB55D2029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25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4ED9-6C69-C04F-BF7E-0F322874588F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16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4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BAB-CCCB-E747-8F52-3F6DD07EEC0B}" type="datetime1">
              <a:rPr lang="de-DE" smtClean="0"/>
              <a:t>24.06.20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42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C23-A826-5A4B-B7D9-A9943DD6F4F0}" type="datetime1">
              <a:rPr lang="de-DE" smtClean="0"/>
              <a:t>24.06.20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66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FF6D5-7159-0941-AA86-E872A2A39C38}" type="datetime1">
              <a:rPr lang="de-DE" smtClean="0"/>
              <a:t>24.06.20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32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363-5E54-C741-952D-69C31E1F2016}" type="datetime1">
              <a:rPr lang="de-DE" smtClean="0"/>
              <a:t>24.06.20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34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50A9-43A8-584E-8F53-D8FFF8740778}" type="datetime1">
              <a:rPr lang="de-DE" smtClean="0"/>
              <a:t>24.06.20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1B42-639A-3344-914E-28A74931CE35}" type="datetime1">
              <a:rPr lang="de-DE" smtClean="0"/>
              <a:t>24.06.20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59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50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D69BF-7A49-7B40-B9A7-07282963379E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01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cer-net.org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tatsbomb/open-da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cer-net.org/" TargetMode="External"/><Relationship Id="rId5" Type="http://schemas.openxmlformats.org/officeDocument/2006/relationships/image" Target="../media/image4.tif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tsbomb/open-dat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1755D76-FA61-0D4A-9AE4-35E1F19730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Deep</a:t>
            </a:r>
            <a:r>
              <a:rPr lang="de-DE" dirty="0">
                <a:solidFill>
                  <a:schemeClr val="bg1"/>
                </a:solidFill>
              </a:rPr>
              <a:t>-Learning-basierte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Erkennung von Spielaktionen    in Fußballvideos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5CF3157-F9E8-2547-902E-ABC7B8BFC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Daten – Modelle – Anwendung</a:t>
            </a:r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D30C9CA-0579-2E4E-BDEA-312C73D20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144686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7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Alignment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i="1" dirty="0"/>
              <a:t>Finde je Halbzeit den Anpfiff im Video!</a:t>
            </a:r>
          </a:p>
          <a:p>
            <a:pPr marL="0" indent="0">
              <a:buNone/>
            </a:pPr>
            <a:r>
              <a:rPr lang="de-DE" b="1" dirty="0"/>
              <a:t>Wieso?</a:t>
            </a:r>
          </a:p>
          <a:p>
            <a:r>
              <a:rPr lang="de-DE" dirty="0"/>
              <a:t>Feeds sind annotiert mit Spielminute/-sekunde</a:t>
            </a:r>
          </a:p>
          <a:p>
            <a:r>
              <a:rPr lang="de-DE" dirty="0"/>
              <a:t>Videos starten aber schon einige Sekunden vor Anpfiff</a:t>
            </a:r>
          </a:p>
          <a:p>
            <a:pPr marL="0" indent="0">
              <a:buNone/>
            </a:pPr>
            <a:r>
              <a:rPr lang="de-DE" b="1" dirty="0"/>
              <a:t>Wie?</a:t>
            </a:r>
          </a:p>
          <a:p>
            <a:r>
              <a:rPr lang="de-DE" dirty="0"/>
              <a:t>OCR liest Spieluhr oben rechts (bzw. links) im Bild aus</a:t>
            </a:r>
          </a:p>
          <a:p>
            <a:r>
              <a:rPr lang="de-DE" dirty="0"/>
              <a:t>Mehrmals ausführen</a:t>
            </a:r>
          </a:p>
          <a:p>
            <a:r>
              <a:rPr lang="de-DE" dirty="0"/>
              <a:t>Die häufigste Differenz aus Spielzeit minus Videozeit entspricht Anchor für Anpfiff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10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41A9160-4DF6-6546-9E60-931D1EF3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48" y="1376386"/>
            <a:ext cx="2394214" cy="2854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C6AC646-BA1A-3841-B6E7-8B54989D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156" y="731417"/>
            <a:ext cx="2394214" cy="2854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D033ACA-577D-6A47-92B1-B7085AAFB404}"/>
              </a:ext>
            </a:extLst>
          </p:cNvPr>
          <p:cNvCxnSpPr>
            <a:cxnSpLocks/>
          </p:cNvCxnSpPr>
          <p:nvPr/>
        </p:nvCxnSpPr>
        <p:spPr>
          <a:xfrm>
            <a:off x="4544940" y="1186251"/>
            <a:ext cx="126927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83AC511-F68E-A443-8C0B-72A486DF552A}"/>
              </a:ext>
            </a:extLst>
          </p:cNvPr>
          <p:cNvCxnSpPr>
            <a:cxnSpLocks/>
          </p:cNvCxnSpPr>
          <p:nvPr/>
        </p:nvCxnSpPr>
        <p:spPr>
          <a:xfrm>
            <a:off x="7913008" y="1181218"/>
            <a:ext cx="0" cy="1729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BB29F53-5A57-B443-BC10-18B1F53BA168}"/>
              </a:ext>
            </a:extLst>
          </p:cNvPr>
          <p:cNvCxnSpPr>
            <a:cxnSpLocks/>
          </p:cNvCxnSpPr>
          <p:nvPr/>
        </p:nvCxnSpPr>
        <p:spPr>
          <a:xfrm>
            <a:off x="10059263" y="1027906"/>
            <a:ext cx="0" cy="1583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5F57537-9AF4-0C42-90C8-1616CCF7098A}"/>
              </a:ext>
            </a:extLst>
          </p:cNvPr>
          <p:cNvCxnSpPr>
            <a:cxnSpLocks/>
          </p:cNvCxnSpPr>
          <p:nvPr/>
        </p:nvCxnSpPr>
        <p:spPr>
          <a:xfrm>
            <a:off x="4544940" y="1027906"/>
            <a:ext cx="1" cy="3066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E78B715-54E6-F84C-B736-A9586492F28A}"/>
              </a:ext>
            </a:extLst>
          </p:cNvPr>
          <p:cNvCxnSpPr>
            <a:cxnSpLocks/>
          </p:cNvCxnSpPr>
          <p:nvPr/>
        </p:nvCxnSpPr>
        <p:spPr>
          <a:xfrm>
            <a:off x="6241312" y="1013254"/>
            <a:ext cx="0" cy="167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F575163-714B-8244-AB49-8B6A43E392C8}"/>
              </a:ext>
            </a:extLst>
          </p:cNvPr>
          <p:cNvSpPr txBox="1"/>
          <p:nvPr/>
        </p:nvSpPr>
        <p:spPr>
          <a:xfrm>
            <a:off x="5818751" y="747526"/>
            <a:ext cx="84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Anpfiff?</a:t>
            </a:r>
          </a:p>
        </p:txBody>
      </p:sp>
    </p:spTree>
    <p:extLst>
      <p:ext uri="{BB962C8B-B14F-4D97-AF65-F5344CB8AC3E}">
        <p14:creationId xmlns:p14="http://schemas.microsoft.com/office/powerpoint/2010/main" val="24233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Trainingsdaten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549419-5680-DE43-B737-560635B6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886" y="-781221"/>
            <a:ext cx="6151606" cy="8202141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71768" cy="4439251"/>
          </a:xfrm>
        </p:spPr>
        <p:txBody>
          <a:bodyPr>
            <a:normAutofit/>
          </a:bodyPr>
          <a:lstStyle/>
          <a:p>
            <a:r>
              <a:rPr lang="de-DE" dirty="0"/>
              <a:t>Klassen sind ungleich verteilt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Data-</a:t>
            </a:r>
            <a:r>
              <a:rPr lang="de-DE" dirty="0"/>
              <a:t>Augmentation für            unter-repräsentierte Klassen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11</a:t>
            </a:fld>
            <a:endParaRPr lang="de-DE" dirty="0"/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DCFFBDF1-4634-274C-9EB0-8CBE138F78C4}"/>
              </a:ext>
            </a:extLst>
          </p:cNvPr>
          <p:cNvSpPr txBox="1">
            <a:spLocks/>
          </p:cNvSpPr>
          <p:nvPr/>
        </p:nvSpPr>
        <p:spPr>
          <a:xfrm>
            <a:off x="838200" y="4412513"/>
            <a:ext cx="10515600" cy="194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8" name="Inhaltsplatzhalter 7">
            <a:extLst>
              <a:ext uri="{FF2B5EF4-FFF2-40B4-BE49-F238E27FC236}">
                <a16:creationId xmlns:a16="http://schemas.microsoft.com/office/drawing/2014/main" id="{47EAD13F-A82B-DC4D-B5D0-9533B2541849}"/>
              </a:ext>
            </a:extLst>
          </p:cNvPr>
          <p:cNvSpPr txBox="1">
            <a:spLocks/>
          </p:cNvSpPr>
          <p:nvPr/>
        </p:nvSpPr>
        <p:spPr>
          <a:xfrm>
            <a:off x="838198" y="3923415"/>
            <a:ext cx="10515600" cy="2432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E030DC-A3EE-1747-9B7F-11080FF80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9" r="41940"/>
          <a:stretch/>
        </p:blipFill>
        <p:spPr>
          <a:xfrm>
            <a:off x="897919" y="3633443"/>
            <a:ext cx="4238706" cy="1307145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6D8B92D-8630-C640-8635-4FDD7B01B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9" r="42591"/>
          <a:stretch/>
        </p:blipFill>
        <p:spPr>
          <a:xfrm>
            <a:off x="838196" y="2294533"/>
            <a:ext cx="429842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0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50000" r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BAF5E-07F7-644B-AAF5-9709006C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788" y="4213225"/>
            <a:ext cx="5311147" cy="165258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800" dirty="0"/>
              <a:t>Anforderungen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Survey + SOTA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Action Recognition Modelle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D7C112-E3E2-EE41-AFBB-3AA2BBCD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BAB-CCCB-E747-8F52-3F6DD07EEC0B}" type="datetime1">
              <a:rPr lang="de-DE" smtClean="0"/>
              <a:t>24.06.20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95BF73-78DA-F948-B57E-7DA8B86A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810BB3-17C1-E045-A235-B2CEFE81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12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2D51414-5DED-764C-BAA9-A9B0D7147549}"/>
              </a:ext>
            </a:extLst>
          </p:cNvPr>
          <p:cNvSpPr txBox="1">
            <a:spLocks/>
          </p:cNvSpPr>
          <p:nvPr/>
        </p:nvSpPr>
        <p:spPr>
          <a:xfrm>
            <a:off x="984250" y="1709738"/>
            <a:ext cx="103632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endParaRPr lang="de-DE" sz="34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D35A19D0-2476-3C40-82FF-43293ADB90CD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449BC2EB-1DB9-AA4D-8F4B-AAF77761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862138"/>
            <a:ext cx="10515600" cy="2852737"/>
          </a:xfrm>
        </p:spPr>
        <p:txBody>
          <a:bodyPr anchor="b"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3600" b="1" i="1" dirty="0">
                <a:solidFill>
                  <a:srgbClr val="FFFFFF"/>
                </a:solidFill>
                <a:latin typeface="Lato Semibold" charset="0"/>
                <a:ea typeface="Lato Semibold" charset="0"/>
                <a:cs typeface="Lato Semibold" charset="0"/>
              </a:rPr>
              <a:t>Action Recognition</a:t>
            </a:r>
            <a:endParaRPr lang="de-DE" sz="36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7BAE5D64-0AF8-D14F-AF38-196991CCA0DC}"/>
              </a:ext>
            </a:extLst>
          </p:cNvPr>
          <p:cNvSpPr txBox="1">
            <a:spLocks/>
          </p:cNvSpPr>
          <p:nvPr/>
        </p:nvSpPr>
        <p:spPr>
          <a:xfrm>
            <a:off x="984250" y="4589463"/>
            <a:ext cx="4823426" cy="165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bg1"/>
                </a:solidFill>
              </a:rPr>
              <a:t>Lernen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aus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Beispielen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563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2586887"/>
          </a:xfrm>
        </p:spPr>
        <p:txBody>
          <a:bodyPr>
            <a:normAutofit/>
          </a:bodyPr>
          <a:lstStyle/>
          <a:p>
            <a:r>
              <a:rPr lang="de-DE" dirty="0"/>
              <a:t>Kein mehrstufiges Modell</a:t>
            </a:r>
          </a:p>
          <a:p>
            <a:r>
              <a:rPr lang="de-DE" dirty="0"/>
              <a:t>End 2 End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  <a:p>
            <a:pPr marL="457200" lvl="1" indent="0">
              <a:buNone/>
            </a:pPr>
            <a:r>
              <a:rPr lang="de-DE" dirty="0">
                <a:sym typeface="Wingdings" pitchFamily="2" charset="2"/>
              </a:rPr>
              <a:t> weniger Aufwand 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13</a:t>
            </a:fld>
            <a:endParaRPr lang="de-DE" dirty="0"/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DCFFBDF1-4634-274C-9EB0-8CBE138F78C4}"/>
              </a:ext>
            </a:extLst>
          </p:cNvPr>
          <p:cNvSpPr txBox="1">
            <a:spLocks/>
          </p:cNvSpPr>
          <p:nvPr/>
        </p:nvSpPr>
        <p:spPr>
          <a:xfrm>
            <a:off x="838200" y="4412513"/>
            <a:ext cx="10515600" cy="194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C5E7AF3-40AA-1140-9A0E-A9227ACD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7" y="1751483"/>
            <a:ext cx="6640726" cy="2296910"/>
          </a:xfrm>
          <a:prstGeom prst="rect">
            <a:avLst/>
          </a:prstGeom>
        </p:spPr>
      </p:pic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2B4227FC-7251-FB4D-8F6A-A8A7F6BFA421}"/>
              </a:ext>
            </a:extLst>
          </p:cNvPr>
          <p:cNvCxnSpPr/>
          <p:nvPr/>
        </p:nvCxnSpPr>
        <p:spPr>
          <a:xfrm flipV="1">
            <a:off x="7599405" y="1690688"/>
            <a:ext cx="3855309" cy="25229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FAFD4E9-E74F-D64A-A971-3833ED57F2B1}"/>
              </a:ext>
            </a:extLst>
          </p:cNvPr>
          <p:cNvCxnSpPr>
            <a:cxnSpLocks/>
          </p:cNvCxnSpPr>
          <p:nvPr/>
        </p:nvCxnSpPr>
        <p:spPr>
          <a:xfrm>
            <a:off x="8044249" y="1734506"/>
            <a:ext cx="2940908" cy="25229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CAF30DA1-A734-CF46-A958-5CE89C6BBB25}"/>
              </a:ext>
            </a:extLst>
          </p:cNvPr>
          <p:cNvSpPr txBox="1">
            <a:spLocks/>
          </p:cNvSpPr>
          <p:nvPr/>
        </p:nvSpPr>
        <p:spPr>
          <a:xfrm>
            <a:off x="838199" y="4109189"/>
            <a:ext cx="9949249" cy="2701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Herausforderungen:</a:t>
            </a:r>
          </a:p>
          <a:p>
            <a:r>
              <a:rPr lang="de-DE" dirty="0"/>
              <a:t>Viel mehr Parameter bei Videos als bei Bildern</a:t>
            </a:r>
          </a:p>
          <a:p>
            <a:pPr lvl="1"/>
            <a:r>
              <a:rPr lang="de-DE" dirty="0"/>
              <a:t>Besonders schwer bei langem Kontext</a:t>
            </a:r>
          </a:p>
          <a:p>
            <a:r>
              <a:rPr lang="de-DE" dirty="0"/>
              <a:t>Geringe Intervarianz bei Fußball-Aktionen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15C336C-A598-D34B-94E1-C6FE32C8170B}"/>
              </a:ext>
            </a:extLst>
          </p:cNvPr>
          <p:cNvSpPr txBox="1"/>
          <p:nvPr/>
        </p:nvSpPr>
        <p:spPr>
          <a:xfrm>
            <a:off x="5702487" y="4046289"/>
            <a:ext cx="80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Grafik: [2]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EA5882-6766-3941-BE93-645C650C8673}"/>
              </a:ext>
            </a:extLst>
          </p:cNvPr>
          <p:cNvSpPr txBox="1"/>
          <p:nvPr/>
        </p:nvSpPr>
        <p:spPr>
          <a:xfrm>
            <a:off x="838198" y="6188568"/>
            <a:ext cx="6789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[2] Wang et. al. „Temporal Segment Networks: </a:t>
            </a:r>
            <a:r>
              <a:rPr lang="de-DE" sz="1200" dirty="0" err="1"/>
              <a:t>Towards</a:t>
            </a:r>
            <a:r>
              <a:rPr lang="de-DE" sz="1200" dirty="0"/>
              <a:t> </a:t>
            </a:r>
            <a:r>
              <a:rPr lang="de-DE" sz="1200" dirty="0" err="1"/>
              <a:t>Good</a:t>
            </a:r>
            <a:r>
              <a:rPr lang="de-DE" sz="1200" dirty="0"/>
              <a:t> Practices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Deep</a:t>
            </a:r>
            <a:r>
              <a:rPr lang="de-DE" sz="1200" dirty="0"/>
              <a:t> Action Recognition“ 2016</a:t>
            </a:r>
          </a:p>
        </p:txBody>
      </p:sp>
    </p:spTree>
    <p:extLst>
      <p:ext uri="{BB962C8B-B14F-4D97-AF65-F5344CB8AC3E}">
        <p14:creationId xmlns:p14="http://schemas.microsoft.com/office/powerpoint/2010/main" val="184173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2D CNN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2091" y="4128231"/>
            <a:ext cx="10515600" cy="2586887"/>
          </a:xfrm>
        </p:spPr>
        <p:txBody>
          <a:bodyPr>
            <a:normAutofit/>
          </a:bodyPr>
          <a:lstStyle/>
          <a:p>
            <a:r>
              <a:rPr lang="de-DE" dirty="0"/>
              <a:t>2D-Input</a:t>
            </a:r>
          </a:p>
          <a:p>
            <a:r>
              <a:rPr lang="de-DE" dirty="0"/>
              <a:t>2D-Kernel pro Feature </a:t>
            </a:r>
            <a:r>
              <a:rPr lang="de-DE" dirty="0" err="1"/>
              <a:t>Map</a:t>
            </a:r>
            <a:r>
              <a:rPr lang="de-DE" dirty="0"/>
              <a:t> in jedem </a:t>
            </a:r>
            <a:r>
              <a:rPr lang="de-DE" dirty="0" err="1"/>
              <a:t>Conv</a:t>
            </a:r>
            <a:r>
              <a:rPr lang="de-DE" dirty="0"/>
              <a:t>-Layer</a:t>
            </a:r>
          </a:p>
          <a:p>
            <a:r>
              <a:rPr lang="de-DE" dirty="0"/>
              <a:t>Vordere Layer erkennen Low-Level-Features (Kanten, Übergänge, …)</a:t>
            </a:r>
          </a:p>
          <a:p>
            <a:r>
              <a:rPr lang="de-DE" dirty="0"/>
              <a:t>Hintere Layer erkennen High-Level-Features (Fußball, …)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14</a:t>
            </a:fld>
            <a:endParaRPr lang="de-DE" dirty="0"/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DCFFBDF1-4634-274C-9EB0-8CBE138F78C4}"/>
              </a:ext>
            </a:extLst>
          </p:cNvPr>
          <p:cNvSpPr txBox="1">
            <a:spLocks/>
          </p:cNvSpPr>
          <p:nvPr/>
        </p:nvSpPr>
        <p:spPr>
          <a:xfrm>
            <a:off x="838200" y="4412513"/>
            <a:ext cx="10515600" cy="194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1410863-00FC-3F4E-9BF8-ECBED9F5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99" y="1616016"/>
            <a:ext cx="8407383" cy="25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9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Survey </a:t>
            </a:r>
            <a:r>
              <a:rPr lang="de-DE" dirty="0" err="1"/>
              <a:t>of</a:t>
            </a:r>
            <a:r>
              <a:rPr lang="de-DE" dirty="0"/>
              <a:t> Action Recognition (2014)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8656" cy="41711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15</a:t>
            </a:fld>
            <a:endParaRPr lang="de-DE" dirty="0"/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9C9D78DF-20D3-3143-B451-A41370DBD80B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4438137" cy="422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b="1" dirty="0" err="1"/>
              <a:t>Two</a:t>
            </a:r>
            <a:r>
              <a:rPr lang="de-DE" b="1" dirty="0"/>
              <a:t>-Stream Modell</a:t>
            </a:r>
            <a:r>
              <a:rPr lang="de-DE" b="1" baseline="30000" dirty="0"/>
              <a:t>[3]</a:t>
            </a:r>
            <a:endParaRPr lang="de-DE" b="1" dirty="0"/>
          </a:p>
          <a:p>
            <a:r>
              <a:rPr lang="de-DE" dirty="0"/>
              <a:t>Bewegung durch </a:t>
            </a:r>
            <a:r>
              <a:rPr lang="de-DE" dirty="0" err="1"/>
              <a:t>Opt</a:t>
            </a:r>
            <a:r>
              <a:rPr lang="de-DE" dirty="0"/>
              <a:t>. Flow</a:t>
            </a:r>
          </a:p>
          <a:p>
            <a:r>
              <a:rPr lang="de-DE" dirty="0"/>
              <a:t>Getrennte Verarbeitung von Raum + Zeit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42B0146-ED31-5C4F-AFA6-C702676DB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402" y="1801584"/>
            <a:ext cx="6489700" cy="21971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BCBBED-1FA2-B142-B117-512BFC11FE97}"/>
              </a:ext>
            </a:extLst>
          </p:cNvPr>
          <p:cNvSpPr txBox="1"/>
          <p:nvPr/>
        </p:nvSpPr>
        <p:spPr>
          <a:xfrm>
            <a:off x="5518803" y="3911194"/>
            <a:ext cx="6151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[3] </a:t>
            </a:r>
            <a:r>
              <a:rPr lang="de-DE" sz="1200" dirty="0" err="1"/>
              <a:t>Simonyan</a:t>
            </a:r>
            <a:r>
              <a:rPr lang="de-DE" sz="1200" dirty="0"/>
              <a:t> et. al. „</a:t>
            </a:r>
            <a:r>
              <a:rPr lang="de-DE" sz="1200" dirty="0" err="1"/>
              <a:t>Two-stream</a:t>
            </a:r>
            <a:r>
              <a:rPr lang="de-DE" sz="1200" dirty="0"/>
              <a:t> </a:t>
            </a:r>
            <a:r>
              <a:rPr lang="de-DE" sz="1200" dirty="0" err="1"/>
              <a:t>convolutional</a:t>
            </a:r>
            <a:r>
              <a:rPr lang="de-DE" sz="1200" dirty="0"/>
              <a:t> </a:t>
            </a:r>
            <a:r>
              <a:rPr lang="de-DE" sz="1200" dirty="0" err="1"/>
              <a:t>networks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action</a:t>
            </a:r>
            <a:r>
              <a:rPr lang="de-DE" sz="1200" dirty="0"/>
              <a:t> </a:t>
            </a:r>
            <a:r>
              <a:rPr lang="de-DE" sz="1200" dirty="0" err="1"/>
              <a:t>recognition</a:t>
            </a:r>
            <a:r>
              <a:rPr lang="de-DE" sz="1200" dirty="0"/>
              <a:t> in </a:t>
            </a:r>
            <a:r>
              <a:rPr lang="de-DE" sz="1200" dirty="0" err="1"/>
              <a:t>videos</a:t>
            </a:r>
            <a:r>
              <a:rPr lang="de-DE" sz="1200" dirty="0"/>
              <a:t>“, 2014 </a:t>
            </a:r>
          </a:p>
        </p:txBody>
      </p:sp>
    </p:spTree>
    <p:extLst>
      <p:ext uri="{BB962C8B-B14F-4D97-AF65-F5344CB8AC3E}">
        <p14:creationId xmlns:p14="http://schemas.microsoft.com/office/powerpoint/2010/main" val="199472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Survey </a:t>
            </a:r>
            <a:r>
              <a:rPr lang="de-DE" dirty="0" err="1"/>
              <a:t>of</a:t>
            </a:r>
            <a:r>
              <a:rPr lang="de-DE" dirty="0"/>
              <a:t> Action Recognition (2014)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8656" cy="41711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16</a:t>
            </a:fld>
            <a:endParaRPr lang="de-DE" dirty="0"/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9C9D78DF-20D3-3143-B451-A41370DBD80B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4438137" cy="422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b="1" dirty="0" err="1"/>
              <a:t>Two</a:t>
            </a:r>
            <a:r>
              <a:rPr lang="de-DE" b="1" dirty="0"/>
              <a:t>-Stream Modell</a:t>
            </a:r>
            <a:r>
              <a:rPr lang="de-DE" b="1" baseline="30000" dirty="0"/>
              <a:t>[3]</a:t>
            </a:r>
            <a:endParaRPr lang="de-DE" b="1" dirty="0"/>
          </a:p>
          <a:p>
            <a:r>
              <a:rPr lang="de-DE" dirty="0"/>
              <a:t>Bewegung durch </a:t>
            </a:r>
            <a:r>
              <a:rPr lang="de-DE" dirty="0" err="1"/>
              <a:t>Opt</a:t>
            </a:r>
            <a:r>
              <a:rPr lang="de-DE" dirty="0"/>
              <a:t>. Flow</a:t>
            </a:r>
          </a:p>
          <a:p>
            <a:r>
              <a:rPr lang="de-DE" dirty="0"/>
              <a:t>Getrennte Verarbeitung von Raum + Zeit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42B0146-ED31-5C4F-AFA6-C702676DB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402" y="1801584"/>
            <a:ext cx="6489700" cy="21971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4B4E95-DB37-1748-ACCC-BC7FCD7E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608347"/>
            <a:ext cx="3061558" cy="274602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9AE9B2F-CA19-A348-A97E-32696D324AB2}"/>
              </a:ext>
            </a:extLst>
          </p:cNvPr>
          <p:cNvSpPr txBox="1"/>
          <p:nvPr/>
        </p:nvSpPr>
        <p:spPr>
          <a:xfrm>
            <a:off x="3806456" y="4109581"/>
            <a:ext cx="79850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LRCN</a:t>
            </a:r>
            <a:r>
              <a:rPr lang="de-DE" sz="2800" b="1" baseline="30000" dirty="0"/>
              <a:t>[4]</a:t>
            </a:r>
            <a:endParaRPr lang="de-DE" sz="2800" b="1" dirty="0"/>
          </a:p>
          <a:p>
            <a:r>
              <a:rPr lang="de-DE" sz="2800" dirty="0" err="1"/>
              <a:t>Late</a:t>
            </a:r>
            <a:r>
              <a:rPr lang="de-DE" sz="2800" dirty="0"/>
              <a:t> Fusion: Bewegung wird sehr spät erkannt</a:t>
            </a:r>
          </a:p>
          <a:p>
            <a:r>
              <a:rPr lang="de-DE" sz="2400" dirty="0">
                <a:sym typeface="Wingdings" pitchFamily="2" charset="2"/>
              </a:rPr>
              <a:t> </a:t>
            </a:r>
            <a:r>
              <a:rPr lang="de-DE" sz="2400" dirty="0"/>
              <a:t>End2End</a:t>
            </a:r>
          </a:p>
          <a:p>
            <a:r>
              <a:rPr lang="de-DE" sz="2400" dirty="0">
                <a:sym typeface="Wingdings" pitchFamily="2" charset="2"/>
              </a:rPr>
              <a:t> Schnelle Inferenz</a:t>
            </a:r>
            <a:endParaRPr lang="de-DE" sz="2400" dirty="0"/>
          </a:p>
          <a:p>
            <a:r>
              <a:rPr lang="de-DE" sz="2400" dirty="0">
                <a:sym typeface="Wingdings" pitchFamily="2" charset="2"/>
              </a:rPr>
              <a:t></a:t>
            </a:r>
            <a:r>
              <a:rPr lang="de-DE" sz="2400" dirty="0"/>
              <a:t> Keine bessere </a:t>
            </a:r>
            <a:r>
              <a:rPr lang="de-DE" sz="2400" dirty="0" err="1"/>
              <a:t>Accuracy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BCBBED-1FA2-B142-B117-512BFC11FE97}"/>
              </a:ext>
            </a:extLst>
          </p:cNvPr>
          <p:cNvSpPr txBox="1"/>
          <p:nvPr/>
        </p:nvSpPr>
        <p:spPr>
          <a:xfrm>
            <a:off x="5518803" y="3911194"/>
            <a:ext cx="6151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[3] </a:t>
            </a:r>
            <a:r>
              <a:rPr lang="de-DE" sz="1200" dirty="0" err="1"/>
              <a:t>Simonyan</a:t>
            </a:r>
            <a:r>
              <a:rPr lang="de-DE" sz="1200" dirty="0"/>
              <a:t> et. al. „</a:t>
            </a:r>
            <a:r>
              <a:rPr lang="de-DE" sz="1200" dirty="0" err="1"/>
              <a:t>Two-stream</a:t>
            </a:r>
            <a:r>
              <a:rPr lang="de-DE" sz="1200" dirty="0"/>
              <a:t> </a:t>
            </a:r>
            <a:r>
              <a:rPr lang="de-DE" sz="1200" dirty="0" err="1"/>
              <a:t>convolutional</a:t>
            </a:r>
            <a:r>
              <a:rPr lang="de-DE" sz="1200" dirty="0"/>
              <a:t> </a:t>
            </a:r>
            <a:r>
              <a:rPr lang="de-DE" sz="1200" dirty="0" err="1"/>
              <a:t>networks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action</a:t>
            </a:r>
            <a:r>
              <a:rPr lang="de-DE" sz="1200" dirty="0"/>
              <a:t> </a:t>
            </a:r>
            <a:r>
              <a:rPr lang="de-DE" sz="1200" dirty="0" err="1"/>
              <a:t>recognition</a:t>
            </a:r>
            <a:r>
              <a:rPr lang="de-DE" sz="1200" dirty="0"/>
              <a:t> in </a:t>
            </a:r>
            <a:r>
              <a:rPr lang="de-DE" sz="1200" dirty="0" err="1"/>
              <a:t>videos</a:t>
            </a:r>
            <a:r>
              <a:rPr lang="de-DE" sz="1200" dirty="0"/>
              <a:t>“, 2014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2267F21-DEF3-0C4F-A120-FBB7308BB114}"/>
              </a:ext>
            </a:extLst>
          </p:cNvPr>
          <p:cNvSpPr txBox="1"/>
          <p:nvPr/>
        </p:nvSpPr>
        <p:spPr>
          <a:xfrm>
            <a:off x="838198" y="6225880"/>
            <a:ext cx="6958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[4] </a:t>
            </a:r>
            <a:r>
              <a:rPr lang="de-DE" sz="1200" dirty="0" err="1"/>
              <a:t>Donahue</a:t>
            </a:r>
            <a:r>
              <a:rPr lang="de-DE" sz="1200" dirty="0"/>
              <a:t> et al. „Long-term </a:t>
            </a:r>
            <a:r>
              <a:rPr lang="de-DE" sz="1200" dirty="0" err="1"/>
              <a:t>recurrent</a:t>
            </a:r>
            <a:r>
              <a:rPr lang="de-DE" sz="1200" dirty="0"/>
              <a:t> </a:t>
            </a:r>
            <a:r>
              <a:rPr lang="de-DE" sz="1200" dirty="0" err="1"/>
              <a:t>convolutional</a:t>
            </a:r>
            <a:r>
              <a:rPr lang="de-DE" sz="1200" dirty="0"/>
              <a:t> </a:t>
            </a:r>
            <a:r>
              <a:rPr lang="de-DE" sz="1200" dirty="0" err="1"/>
              <a:t>networks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visual</a:t>
            </a:r>
            <a:r>
              <a:rPr lang="de-DE" sz="1200" dirty="0"/>
              <a:t> </a:t>
            </a:r>
            <a:r>
              <a:rPr lang="de-DE" sz="1200" dirty="0" err="1"/>
              <a:t>recognition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description</a:t>
            </a:r>
            <a:r>
              <a:rPr lang="de-DE" sz="1200" dirty="0"/>
              <a:t>”, 2014</a:t>
            </a:r>
          </a:p>
        </p:txBody>
      </p:sp>
    </p:spTree>
    <p:extLst>
      <p:ext uri="{BB962C8B-B14F-4D97-AF65-F5344CB8AC3E}">
        <p14:creationId xmlns:p14="http://schemas.microsoft.com/office/powerpoint/2010/main" val="273423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9388F071-BED7-0449-9D47-9FEBAC60C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00393" y="497654"/>
            <a:ext cx="5469942" cy="3414806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8132806" cy="2790001"/>
          </a:xfrm>
        </p:spPr>
        <p:txBody>
          <a:bodyPr>
            <a:normAutofit fontScale="92500" lnSpcReduction="20000"/>
          </a:bodyPr>
          <a:lstStyle/>
          <a:p>
            <a:r>
              <a:rPr lang="de-DE" sz="3000" dirty="0"/>
              <a:t>Räumlich und zeitliche </a:t>
            </a:r>
            <a:r>
              <a:rPr lang="de-DE" sz="3000" dirty="0" err="1"/>
              <a:t>Invarianzen</a:t>
            </a:r>
            <a:r>
              <a:rPr lang="de-DE" sz="3000" dirty="0"/>
              <a:t>                     können zeitgleich gelernt werden</a:t>
            </a:r>
          </a:p>
          <a:p>
            <a:r>
              <a:rPr lang="de-DE" sz="3000" dirty="0"/>
              <a:t>Lernt räumliche Features implizit erst                           in hinteren </a:t>
            </a:r>
            <a:r>
              <a:rPr lang="de-DE" sz="3000" dirty="0" err="1"/>
              <a:t>Layern</a:t>
            </a:r>
            <a:endParaRPr lang="de-DE" sz="3000" dirty="0"/>
          </a:p>
          <a:p>
            <a:pPr marL="0" indent="0">
              <a:buNone/>
            </a:pPr>
            <a:r>
              <a:rPr lang="de-DE" sz="2600" dirty="0">
                <a:sym typeface="Wingdings" pitchFamily="2" charset="2"/>
              </a:rPr>
              <a:t> Rezeptives Feld baut sich gleichmäßig auf</a:t>
            </a:r>
            <a:endParaRPr lang="de-DE" sz="2600" dirty="0"/>
          </a:p>
          <a:p>
            <a:pPr>
              <a:buFont typeface="Wingdings" pitchFamily="2" charset="2"/>
              <a:buChar char="L"/>
            </a:pPr>
            <a:r>
              <a:rPr lang="de-DE" sz="2600" dirty="0"/>
              <a:t> Extrem teuer </a:t>
            </a:r>
            <a:r>
              <a:rPr lang="de-DE" sz="2600" dirty="0">
                <a:sym typeface="Wingdings" pitchFamily="2" charset="2"/>
              </a:rPr>
              <a:t>(3x mehr GFLOPs, 6x mehr Parameter als 2D)</a:t>
            </a:r>
          </a:p>
          <a:p>
            <a:pPr>
              <a:buFont typeface="Wingdings" pitchFamily="2" charset="2"/>
              <a:buChar char="L"/>
            </a:pPr>
            <a:r>
              <a:rPr lang="de-DE" sz="2600" dirty="0">
                <a:sym typeface="Wingdings" pitchFamily="2" charset="2"/>
              </a:rPr>
              <a:t> anfällig für </a:t>
            </a:r>
            <a:r>
              <a:rPr lang="de-DE" sz="2600" dirty="0" err="1">
                <a:sym typeface="Wingdings" pitchFamily="2" charset="2"/>
              </a:rPr>
              <a:t>Overfitting</a:t>
            </a:r>
            <a:endParaRPr lang="de-DE" sz="2600" dirty="0">
              <a:sym typeface="Wingdings" pitchFamily="2" charset="2"/>
            </a:endParaRP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endParaRPr lang="de-DE" b="1" dirty="0">
              <a:sym typeface="Wingdings" pitchFamily="2" charset="2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D68C7D-29A0-B549-BBA9-19713D76BE9D}"/>
              </a:ext>
            </a:extLst>
          </p:cNvPr>
          <p:cNvSpPr txBox="1"/>
          <p:nvPr/>
        </p:nvSpPr>
        <p:spPr>
          <a:xfrm>
            <a:off x="838199" y="5805131"/>
            <a:ext cx="608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[5] Tran et al. „Learning </a:t>
            </a:r>
            <a:r>
              <a:rPr lang="de-DE" sz="1200" dirty="0" err="1"/>
              <a:t>spatiotemporal</a:t>
            </a:r>
            <a:r>
              <a:rPr lang="de-DE" sz="1200" dirty="0"/>
              <a:t> </a:t>
            </a:r>
            <a:r>
              <a:rPr lang="de-DE" sz="1200" dirty="0" err="1"/>
              <a:t>features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3d </a:t>
            </a:r>
            <a:r>
              <a:rPr lang="de-DE" sz="1200" dirty="0" err="1"/>
              <a:t>convolutional</a:t>
            </a:r>
            <a:r>
              <a:rPr lang="de-DE" sz="1200" dirty="0"/>
              <a:t> </a:t>
            </a:r>
            <a:r>
              <a:rPr lang="de-DE" sz="1200" dirty="0" err="1"/>
              <a:t>networks</a:t>
            </a:r>
            <a:r>
              <a:rPr lang="de-DE" sz="1200" dirty="0"/>
              <a:t>” 2015</a:t>
            </a:r>
          </a:p>
          <a:p>
            <a:r>
              <a:rPr lang="de-DE" sz="1200" dirty="0"/>
              <a:t>[6] </a:t>
            </a:r>
            <a:r>
              <a:rPr lang="de-DE" sz="1200" dirty="0" err="1"/>
              <a:t>Carreira</a:t>
            </a:r>
            <a:r>
              <a:rPr lang="de-DE" sz="1200" dirty="0"/>
              <a:t> et. al. „Quo </a:t>
            </a:r>
            <a:r>
              <a:rPr lang="de-DE" sz="1200" dirty="0" err="1"/>
              <a:t>vadis</a:t>
            </a:r>
            <a:r>
              <a:rPr lang="de-DE" sz="1200" dirty="0"/>
              <a:t>, </a:t>
            </a:r>
            <a:r>
              <a:rPr lang="de-DE" sz="1200" dirty="0" err="1"/>
              <a:t>action</a:t>
            </a:r>
            <a:r>
              <a:rPr lang="de-DE" sz="1200" dirty="0"/>
              <a:t> </a:t>
            </a:r>
            <a:r>
              <a:rPr lang="de-DE" sz="1200" dirty="0" err="1"/>
              <a:t>recognition</a:t>
            </a:r>
            <a:r>
              <a:rPr lang="de-DE" sz="1200" dirty="0"/>
              <a:t>? a </a:t>
            </a:r>
            <a:r>
              <a:rPr lang="de-DE" sz="1200" dirty="0" err="1"/>
              <a:t>new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kinetics</a:t>
            </a:r>
            <a:r>
              <a:rPr lang="de-DE" sz="1200" dirty="0"/>
              <a:t> </a:t>
            </a:r>
            <a:r>
              <a:rPr lang="de-DE" sz="1200" dirty="0" err="1"/>
              <a:t>dataset</a:t>
            </a:r>
            <a:r>
              <a:rPr lang="de-DE" sz="1200" dirty="0"/>
              <a:t>” 2017 </a:t>
            </a:r>
          </a:p>
          <a:p>
            <a:r>
              <a:rPr lang="de-DE" sz="1200" dirty="0"/>
              <a:t>[7] Tran et. al. „A </a:t>
            </a:r>
            <a:r>
              <a:rPr lang="de-DE" sz="1200" dirty="0" err="1"/>
              <a:t>Closer</a:t>
            </a:r>
            <a:r>
              <a:rPr lang="de-DE" sz="1200" dirty="0"/>
              <a:t> Look at </a:t>
            </a:r>
            <a:r>
              <a:rPr lang="de-DE" sz="1200" dirty="0" err="1"/>
              <a:t>Spatiotemporal</a:t>
            </a:r>
            <a:r>
              <a:rPr lang="de-DE" sz="1200" dirty="0"/>
              <a:t> </a:t>
            </a:r>
            <a:r>
              <a:rPr lang="de-DE" sz="1200" dirty="0" err="1"/>
              <a:t>Convolutions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Action Recognition“ 2018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64A1A32-24F9-9B4E-A9D2-2C0A2F797838}"/>
              </a:ext>
            </a:extLst>
          </p:cNvPr>
          <p:cNvSpPr txBox="1"/>
          <p:nvPr/>
        </p:nvSpPr>
        <p:spPr>
          <a:xfrm>
            <a:off x="9126994" y="3990905"/>
            <a:ext cx="3065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Grafik: https://</a:t>
            </a:r>
            <a:r>
              <a:rPr lang="de-DE" sz="1200" dirty="0" err="1"/>
              <a:t>medium.com</a:t>
            </a:r>
            <a:r>
              <a:rPr lang="de-DE" sz="1200" dirty="0"/>
              <a:t>/p/9d8f76e29610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248352B-494E-2342-8FF4-9AADD88D53C9}"/>
              </a:ext>
            </a:extLst>
          </p:cNvPr>
          <p:cNvSpPr txBox="1"/>
          <p:nvPr/>
        </p:nvSpPr>
        <p:spPr>
          <a:xfrm>
            <a:off x="838199" y="4526357"/>
            <a:ext cx="105156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ym typeface="Wingdings" pitchFamily="2" charset="2"/>
              </a:rPr>
              <a:t>C3D</a:t>
            </a:r>
            <a:r>
              <a:rPr lang="de-DE" sz="2800" b="1" baseline="30000" dirty="0">
                <a:sym typeface="Wingdings" pitchFamily="2" charset="2"/>
              </a:rPr>
              <a:t>[5]</a:t>
            </a:r>
            <a:r>
              <a:rPr lang="de-DE" sz="2800" b="1" dirty="0">
                <a:sym typeface="Wingdings" pitchFamily="2" charset="2"/>
              </a:rPr>
              <a:t> (2015):</a:t>
            </a:r>
            <a:r>
              <a:rPr lang="de-DE" sz="2800" dirty="0">
                <a:sym typeface="Wingdings" pitchFamily="2" charset="2"/>
              </a:rPr>
              <a:t> Flaches Netz (80M Parametern)</a:t>
            </a:r>
          </a:p>
          <a:p>
            <a:r>
              <a:rPr lang="de-DE" sz="2800" b="1" dirty="0">
                <a:sym typeface="Wingdings" pitchFamily="2" charset="2"/>
              </a:rPr>
              <a:t>I3D</a:t>
            </a:r>
            <a:r>
              <a:rPr lang="de-DE" sz="2800" b="1" baseline="30000" dirty="0">
                <a:sym typeface="Wingdings" pitchFamily="2" charset="2"/>
              </a:rPr>
              <a:t>[6]</a:t>
            </a:r>
            <a:r>
              <a:rPr lang="de-DE" sz="2800" b="1" dirty="0">
                <a:sym typeface="Wingdings" pitchFamily="2" charset="2"/>
              </a:rPr>
              <a:t> (2017): </a:t>
            </a:r>
            <a:r>
              <a:rPr lang="de-DE" sz="2800" dirty="0">
                <a:sym typeface="Wingdings" pitchFamily="2" charset="2"/>
              </a:rPr>
              <a:t>Tiefe 3D-Inception-Variante (25M Parameter)</a:t>
            </a:r>
          </a:p>
          <a:p>
            <a:r>
              <a:rPr lang="de-DE" sz="2800" b="1" dirty="0">
                <a:sym typeface="Wingdings" pitchFamily="2" charset="2"/>
              </a:rPr>
              <a:t>R3D</a:t>
            </a:r>
            <a:r>
              <a:rPr lang="de-DE" sz="2800" b="1" baseline="30000" dirty="0">
                <a:sym typeface="Wingdings" pitchFamily="2" charset="2"/>
              </a:rPr>
              <a:t>[7]</a:t>
            </a:r>
            <a:r>
              <a:rPr lang="de-DE" sz="2800" b="1" dirty="0">
                <a:sym typeface="Wingdings" pitchFamily="2" charset="2"/>
              </a:rPr>
              <a:t> (2018): </a:t>
            </a:r>
            <a:r>
              <a:rPr lang="de-DE" sz="2800" dirty="0">
                <a:sym typeface="Wingdings" pitchFamily="2" charset="2"/>
              </a:rPr>
              <a:t>3D-ResNet</a:t>
            </a:r>
            <a:endParaRPr lang="de-DE" sz="2800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6219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Faktorisierte</a:t>
            </a:r>
            <a:r>
              <a:rPr lang="de-DE" dirty="0"/>
              <a:t> 3D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3"/>
            <a:ext cx="6976731" cy="46672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3600" dirty="0">
                <a:sym typeface="Wingdings" pitchFamily="2" charset="2"/>
              </a:rPr>
              <a:t>Günstigere Approximation von 3D </a:t>
            </a:r>
            <a:r>
              <a:rPr lang="de-DE" sz="3600" dirty="0" err="1">
                <a:sym typeface="Wingdings" pitchFamily="2" charset="2"/>
              </a:rPr>
              <a:t>Convolution</a:t>
            </a:r>
            <a:endParaRPr lang="de-DE" sz="3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3600" b="1" dirty="0">
                <a:sym typeface="Wingdings" pitchFamily="2" charset="2"/>
              </a:rPr>
              <a:t>R2+1D</a:t>
            </a:r>
            <a:r>
              <a:rPr lang="de-DE" sz="3600" b="1" baseline="30000" dirty="0">
                <a:sym typeface="Wingdings" pitchFamily="2" charset="2"/>
              </a:rPr>
              <a:t>[8]</a:t>
            </a:r>
            <a:r>
              <a:rPr lang="de-DE" sz="3600" b="1" dirty="0">
                <a:sym typeface="Wingdings" pitchFamily="2" charset="2"/>
              </a:rPr>
              <a:t> (2018): </a:t>
            </a:r>
          </a:p>
          <a:p>
            <a:r>
              <a:rPr lang="de-DE" sz="3100" dirty="0">
                <a:sym typeface="Wingdings" pitchFamily="2" charset="2"/>
              </a:rPr>
              <a:t>Blöcke aus 2D- und 1D- statt 3D-Conv</a:t>
            </a:r>
          </a:p>
          <a:p>
            <a:pPr marL="0" indent="0">
              <a:buNone/>
            </a:pPr>
            <a:r>
              <a:rPr lang="de-DE" sz="3100" dirty="0">
                <a:sym typeface="Wingdings" pitchFamily="2" charset="2"/>
              </a:rPr>
              <a:t> Deutlich skalierbarer mit weniger Parametern</a:t>
            </a:r>
          </a:p>
          <a:p>
            <a:pPr marL="0" indent="0">
              <a:buNone/>
            </a:pPr>
            <a:r>
              <a:rPr lang="de-DE" sz="3100" dirty="0">
                <a:sym typeface="Wingdings" pitchFamily="2" charset="2"/>
              </a:rPr>
              <a:t> Geringe Auflösung</a:t>
            </a:r>
          </a:p>
          <a:p>
            <a:pPr marL="0" indent="0">
              <a:buNone/>
            </a:pPr>
            <a:r>
              <a:rPr lang="de-DE" sz="3600" b="1" dirty="0" err="1">
                <a:solidFill>
                  <a:schemeClr val="bg1"/>
                </a:solidFill>
                <a:sym typeface="Wingdings" pitchFamily="2" charset="2"/>
              </a:rPr>
              <a:t>SlowFast</a:t>
            </a:r>
            <a:r>
              <a:rPr lang="de-DE" sz="3600" b="1" baseline="30000" dirty="0">
                <a:solidFill>
                  <a:schemeClr val="bg1"/>
                </a:solidFill>
                <a:sym typeface="Wingdings" pitchFamily="2" charset="2"/>
              </a:rPr>
              <a:t>[9]</a:t>
            </a:r>
            <a:r>
              <a:rPr lang="de-DE" sz="3600" b="1" dirty="0">
                <a:solidFill>
                  <a:schemeClr val="bg1"/>
                </a:solidFill>
                <a:sym typeface="Wingdings" pitchFamily="2" charset="2"/>
              </a:rPr>
              <a:t> (2018):</a:t>
            </a:r>
          </a:p>
          <a:p>
            <a:r>
              <a:rPr lang="de-DE" sz="3100" dirty="0">
                <a:solidFill>
                  <a:schemeClr val="bg1"/>
                </a:solidFill>
                <a:sym typeface="Wingdings" pitchFamily="2" charset="2"/>
              </a:rPr>
              <a:t>2 Streams: schnell + langsam</a:t>
            </a:r>
          </a:p>
          <a:p>
            <a:r>
              <a:rPr lang="de-DE" sz="3100" dirty="0">
                <a:solidFill>
                  <a:schemeClr val="bg1"/>
                </a:solidFill>
                <a:sym typeface="Wingdings" pitchFamily="2" charset="2"/>
              </a:rPr>
              <a:t>Inspiriert durch </a:t>
            </a:r>
            <a:r>
              <a:rPr lang="de-DE" sz="3100" dirty="0" err="1">
                <a:solidFill>
                  <a:schemeClr val="bg1"/>
                </a:solidFill>
              </a:rPr>
              <a:t>Retinale</a:t>
            </a:r>
            <a:r>
              <a:rPr lang="de-DE" sz="3100" dirty="0">
                <a:solidFill>
                  <a:schemeClr val="bg1"/>
                </a:solidFill>
              </a:rPr>
              <a:t> Ganglienzelle</a:t>
            </a:r>
          </a:p>
          <a:p>
            <a:pPr lvl="1"/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80% der Zellen arbeiten mit langsamerer Frequenz</a:t>
            </a:r>
          </a:p>
          <a:p>
            <a:pPr marL="0" indent="0">
              <a:buNone/>
            </a:pPr>
            <a:r>
              <a:rPr lang="de-DE" sz="3600" b="1" dirty="0" err="1">
                <a:solidFill>
                  <a:schemeClr val="bg1"/>
                </a:solidFill>
                <a:sym typeface="Wingdings" pitchFamily="2" charset="2"/>
              </a:rPr>
              <a:t>ip</a:t>
            </a:r>
            <a:r>
              <a:rPr lang="de-DE" sz="3600" b="1" dirty="0">
                <a:solidFill>
                  <a:schemeClr val="bg1"/>
                </a:solidFill>
                <a:sym typeface="Wingdings" pitchFamily="2" charset="2"/>
              </a:rPr>
              <a:t>-CSN</a:t>
            </a:r>
            <a:r>
              <a:rPr lang="de-DE" sz="3600" b="1" baseline="30000" dirty="0">
                <a:solidFill>
                  <a:schemeClr val="bg1"/>
                </a:solidFill>
                <a:sym typeface="Wingdings" pitchFamily="2" charset="2"/>
              </a:rPr>
              <a:t>[10]</a:t>
            </a:r>
            <a:r>
              <a:rPr lang="de-DE" sz="3600" b="1" dirty="0">
                <a:solidFill>
                  <a:schemeClr val="bg1"/>
                </a:solidFill>
                <a:sym typeface="Wingdings" pitchFamily="2" charset="2"/>
              </a:rPr>
              <a:t> (2019):</a:t>
            </a:r>
            <a:endParaRPr lang="de-DE" sz="36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de-DE" sz="3100" dirty="0">
                <a:solidFill>
                  <a:schemeClr val="bg1"/>
                </a:solidFill>
                <a:sym typeface="Wingdings" pitchFamily="2" charset="2"/>
              </a:rPr>
              <a:t>Weniger Interaktionen durch                                 Group </a:t>
            </a:r>
            <a:r>
              <a:rPr lang="de-DE" sz="3100" dirty="0" err="1">
                <a:solidFill>
                  <a:schemeClr val="bg1"/>
                </a:solidFill>
                <a:sym typeface="Wingdings" pitchFamily="2" charset="2"/>
              </a:rPr>
              <a:t>Convolution</a:t>
            </a:r>
            <a:endParaRPr lang="de-DE" sz="3100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18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3F84A0B-9B6E-2B43-AF61-9E427B155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63" r="37739"/>
          <a:stretch/>
        </p:blipFill>
        <p:spPr>
          <a:xfrm>
            <a:off x="8518427" y="777587"/>
            <a:ext cx="4027870" cy="244360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6B76F05-4070-7144-A5D0-EE9262979BC3}"/>
              </a:ext>
            </a:extLst>
          </p:cNvPr>
          <p:cNvSpPr txBox="1"/>
          <p:nvPr/>
        </p:nvSpPr>
        <p:spPr>
          <a:xfrm>
            <a:off x="11170516" y="3081701"/>
            <a:ext cx="80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Grafik: [8]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D68C7D-29A0-B549-BBA9-19713D76BE9D}"/>
              </a:ext>
            </a:extLst>
          </p:cNvPr>
          <p:cNvSpPr txBox="1"/>
          <p:nvPr/>
        </p:nvSpPr>
        <p:spPr>
          <a:xfrm>
            <a:off x="6096000" y="5782640"/>
            <a:ext cx="588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[8] Tran et. al. „A </a:t>
            </a:r>
            <a:r>
              <a:rPr lang="de-DE" sz="1200" dirty="0" err="1"/>
              <a:t>Closer</a:t>
            </a:r>
            <a:r>
              <a:rPr lang="de-DE" sz="1200" dirty="0"/>
              <a:t> Look at </a:t>
            </a:r>
            <a:r>
              <a:rPr lang="de-DE" sz="1200" dirty="0" err="1"/>
              <a:t>Spatiotemporal</a:t>
            </a:r>
            <a:r>
              <a:rPr lang="de-DE" sz="1200" dirty="0"/>
              <a:t> </a:t>
            </a:r>
            <a:r>
              <a:rPr lang="de-DE" sz="1200" dirty="0" err="1"/>
              <a:t>Convolutions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Action Recognition“ 2017</a:t>
            </a:r>
          </a:p>
          <a:p>
            <a:r>
              <a:rPr lang="de-DE" sz="1200" dirty="0">
                <a:solidFill>
                  <a:schemeClr val="bg1"/>
                </a:solidFill>
              </a:rPr>
              <a:t>[9] </a:t>
            </a:r>
            <a:r>
              <a:rPr lang="de-DE" sz="1200" dirty="0" err="1">
                <a:solidFill>
                  <a:schemeClr val="bg1"/>
                </a:solidFill>
              </a:rPr>
              <a:t>Feichtenhofer</a:t>
            </a:r>
            <a:r>
              <a:rPr lang="de-DE" sz="1200" dirty="0">
                <a:solidFill>
                  <a:schemeClr val="bg1"/>
                </a:solidFill>
              </a:rPr>
              <a:t> et. al. „</a:t>
            </a:r>
            <a:r>
              <a:rPr lang="de-DE" sz="1200" dirty="0" err="1">
                <a:solidFill>
                  <a:schemeClr val="bg1"/>
                </a:solidFill>
              </a:rPr>
              <a:t>SlowFast</a:t>
            </a:r>
            <a:r>
              <a:rPr lang="de-DE" sz="1200" dirty="0">
                <a:solidFill>
                  <a:schemeClr val="bg1"/>
                </a:solidFill>
              </a:rPr>
              <a:t> Networks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Video Recognition“ 2018</a:t>
            </a:r>
          </a:p>
          <a:p>
            <a:r>
              <a:rPr lang="de-DE" sz="1200" dirty="0">
                <a:solidFill>
                  <a:schemeClr val="bg1"/>
                </a:solidFill>
              </a:rPr>
              <a:t>[10] Tran et al. „Video </a:t>
            </a:r>
            <a:r>
              <a:rPr lang="de-DE" sz="1200" dirty="0" err="1">
                <a:solidFill>
                  <a:schemeClr val="bg1"/>
                </a:solidFill>
              </a:rPr>
              <a:t>Classification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Channel-</a:t>
            </a:r>
            <a:r>
              <a:rPr lang="de-DE" sz="1200" dirty="0" err="1">
                <a:solidFill>
                  <a:schemeClr val="bg1"/>
                </a:solidFill>
              </a:rPr>
              <a:t>Separated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Convolutional</a:t>
            </a:r>
            <a:r>
              <a:rPr lang="de-DE" sz="1200" dirty="0">
                <a:solidFill>
                  <a:schemeClr val="bg1"/>
                </a:solidFill>
              </a:rPr>
              <a:t> Network.” 2019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DE16DED-B96E-B543-859D-7DCA500F92CF}"/>
              </a:ext>
            </a:extLst>
          </p:cNvPr>
          <p:cNvSpPr txBox="1"/>
          <p:nvPr/>
        </p:nvSpPr>
        <p:spPr>
          <a:xfrm>
            <a:off x="11170516" y="5318715"/>
            <a:ext cx="80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Grafik: [9]</a:t>
            </a:r>
          </a:p>
        </p:txBody>
      </p:sp>
    </p:spTree>
    <p:extLst>
      <p:ext uri="{BB962C8B-B14F-4D97-AF65-F5344CB8AC3E}">
        <p14:creationId xmlns:p14="http://schemas.microsoft.com/office/powerpoint/2010/main" val="192201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Faktorisierte</a:t>
            </a:r>
            <a:r>
              <a:rPr lang="de-DE" dirty="0"/>
              <a:t> 3D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3"/>
            <a:ext cx="6976731" cy="46672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3600" dirty="0">
                <a:sym typeface="Wingdings" pitchFamily="2" charset="2"/>
              </a:rPr>
              <a:t>Günstigere Approximation von 3D </a:t>
            </a:r>
            <a:r>
              <a:rPr lang="de-DE" sz="3600" dirty="0" err="1">
                <a:sym typeface="Wingdings" pitchFamily="2" charset="2"/>
              </a:rPr>
              <a:t>Convolution</a:t>
            </a:r>
            <a:endParaRPr lang="de-DE" sz="3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3600" b="1" dirty="0">
                <a:sym typeface="Wingdings" pitchFamily="2" charset="2"/>
              </a:rPr>
              <a:t>R2+1D</a:t>
            </a:r>
            <a:r>
              <a:rPr lang="de-DE" sz="3600" b="1" baseline="30000" dirty="0">
                <a:sym typeface="Wingdings" pitchFamily="2" charset="2"/>
              </a:rPr>
              <a:t>[8]</a:t>
            </a:r>
            <a:r>
              <a:rPr lang="de-DE" sz="3600" b="1" dirty="0">
                <a:sym typeface="Wingdings" pitchFamily="2" charset="2"/>
              </a:rPr>
              <a:t> (2018): </a:t>
            </a:r>
          </a:p>
          <a:p>
            <a:r>
              <a:rPr lang="de-DE" sz="3100" dirty="0">
                <a:sym typeface="Wingdings" pitchFamily="2" charset="2"/>
              </a:rPr>
              <a:t>Blöcke aus 2D- und 1D- statt 3D-Conv</a:t>
            </a:r>
          </a:p>
          <a:p>
            <a:pPr marL="0" indent="0">
              <a:buNone/>
            </a:pPr>
            <a:r>
              <a:rPr lang="de-DE" sz="3100" dirty="0">
                <a:sym typeface="Wingdings" pitchFamily="2" charset="2"/>
              </a:rPr>
              <a:t> Deutlich skalierbarer mit weniger Parametern</a:t>
            </a:r>
          </a:p>
          <a:p>
            <a:pPr marL="0" indent="0">
              <a:buNone/>
            </a:pPr>
            <a:r>
              <a:rPr lang="de-DE" sz="3100" dirty="0">
                <a:sym typeface="Wingdings" pitchFamily="2" charset="2"/>
              </a:rPr>
              <a:t> Geringe Auflösung</a:t>
            </a:r>
          </a:p>
          <a:p>
            <a:pPr marL="0" indent="0">
              <a:buNone/>
            </a:pPr>
            <a:r>
              <a:rPr lang="de-DE" sz="3600" b="1" dirty="0" err="1">
                <a:sym typeface="Wingdings" pitchFamily="2" charset="2"/>
              </a:rPr>
              <a:t>SlowFast</a:t>
            </a:r>
            <a:r>
              <a:rPr lang="de-DE" sz="3600" b="1" baseline="30000" dirty="0">
                <a:sym typeface="Wingdings" pitchFamily="2" charset="2"/>
              </a:rPr>
              <a:t>[9]</a:t>
            </a:r>
            <a:r>
              <a:rPr lang="de-DE" sz="3600" b="1" dirty="0">
                <a:sym typeface="Wingdings" pitchFamily="2" charset="2"/>
              </a:rPr>
              <a:t> (2018):</a:t>
            </a:r>
          </a:p>
          <a:p>
            <a:r>
              <a:rPr lang="de-DE" sz="3100" dirty="0">
                <a:sym typeface="Wingdings" pitchFamily="2" charset="2"/>
              </a:rPr>
              <a:t>2 Streams: schnell + langsam</a:t>
            </a:r>
          </a:p>
          <a:p>
            <a:r>
              <a:rPr lang="de-DE" sz="3100" dirty="0">
                <a:sym typeface="Wingdings" pitchFamily="2" charset="2"/>
              </a:rPr>
              <a:t>Inspiriert durch </a:t>
            </a:r>
            <a:r>
              <a:rPr lang="de-DE" sz="3100" dirty="0" err="1"/>
              <a:t>Retinale</a:t>
            </a:r>
            <a:r>
              <a:rPr lang="de-DE" sz="3100" dirty="0"/>
              <a:t> Ganglienzelle</a:t>
            </a:r>
          </a:p>
          <a:p>
            <a:pPr lvl="1"/>
            <a:r>
              <a:rPr lang="de-DE" dirty="0">
                <a:sym typeface="Wingdings" pitchFamily="2" charset="2"/>
              </a:rPr>
              <a:t>80% der Zellen arbeiten mit langsamerer Frequenz</a:t>
            </a:r>
          </a:p>
          <a:p>
            <a:pPr marL="0" indent="0">
              <a:buNone/>
            </a:pPr>
            <a:r>
              <a:rPr lang="de-DE" sz="3600" b="1" dirty="0" err="1">
                <a:solidFill>
                  <a:schemeClr val="bg1"/>
                </a:solidFill>
                <a:sym typeface="Wingdings" pitchFamily="2" charset="2"/>
              </a:rPr>
              <a:t>ip</a:t>
            </a:r>
            <a:r>
              <a:rPr lang="de-DE" sz="3600" b="1" dirty="0">
                <a:solidFill>
                  <a:schemeClr val="bg1"/>
                </a:solidFill>
                <a:sym typeface="Wingdings" pitchFamily="2" charset="2"/>
              </a:rPr>
              <a:t>-CSN</a:t>
            </a:r>
            <a:r>
              <a:rPr lang="de-DE" sz="3600" b="1" baseline="30000" dirty="0">
                <a:solidFill>
                  <a:schemeClr val="bg1"/>
                </a:solidFill>
                <a:sym typeface="Wingdings" pitchFamily="2" charset="2"/>
              </a:rPr>
              <a:t>[10]</a:t>
            </a:r>
            <a:r>
              <a:rPr lang="de-DE" sz="3600" b="1" dirty="0">
                <a:solidFill>
                  <a:schemeClr val="bg1"/>
                </a:solidFill>
                <a:sym typeface="Wingdings" pitchFamily="2" charset="2"/>
              </a:rPr>
              <a:t> (2019):</a:t>
            </a:r>
            <a:endParaRPr lang="de-DE" sz="36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de-DE" sz="3100" dirty="0">
                <a:solidFill>
                  <a:schemeClr val="bg1"/>
                </a:solidFill>
                <a:sym typeface="Wingdings" pitchFamily="2" charset="2"/>
              </a:rPr>
              <a:t>Weniger Interaktionen durch                                 Group </a:t>
            </a:r>
            <a:r>
              <a:rPr lang="de-DE" sz="3100" dirty="0" err="1">
                <a:solidFill>
                  <a:schemeClr val="bg1"/>
                </a:solidFill>
                <a:sym typeface="Wingdings" pitchFamily="2" charset="2"/>
              </a:rPr>
              <a:t>Convolution</a:t>
            </a:r>
            <a:endParaRPr lang="de-DE" sz="3100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19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3F84A0B-9B6E-2B43-AF61-9E427B155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63" r="37739"/>
          <a:stretch/>
        </p:blipFill>
        <p:spPr>
          <a:xfrm>
            <a:off x="8518427" y="777587"/>
            <a:ext cx="4027870" cy="244360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6B76F05-4070-7144-A5D0-EE9262979BC3}"/>
              </a:ext>
            </a:extLst>
          </p:cNvPr>
          <p:cNvSpPr txBox="1"/>
          <p:nvPr/>
        </p:nvSpPr>
        <p:spPr>
          <a:xfrm>
            <a:off x="11170516" y="3081701"/>
            <a:ext cx="80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Grafik: [8]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D68C7D-29A0-B549-BBA9-19713D76BE9D}"/>
              </a:ext>
            </a:extLst>
          </p:cNvPr>
          <p:cNvSpPr txBox="1"/>
          <p:nvPr/>
        </p:nvSpPr>
        <p:spPr>
          <a:xfrm>
            <a:off x="6096000" y="5782640"/>
            <a:ext cx="588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[8] Tran et. al. „A </a:t>
            </a:r>
            <a:r>
              <a:rPr lang="de-DE" sz="1200" dirty="0" err="1"/>
              <a:t>Closer</a:t>
            </a:r>
            <a:r>
              <a:rPr lang="de-DE" sz="1200" dirty="0"/>
              <a:t> Look at </a:t>
            </a:r>
            <a:r>
              <a:rPr lang="de-DE" sz="1200" dirty="0" err="1"/>
              <a:t>Spatiotemporal</a:t>
            </a:r>
            <a:r>
              <a:rPr lang="de-DE" sz="1200" dirty="0"/>
              <a:t> </a:t>
            </a:r>
            <a:r>
              <a:rPr lang="de-DE" sz="1200" dirty="0" err="1"/>
              <a:t>Convolutions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Action Recognition“ 2017</a:t>
            </a:r>
          </a:p>
          <a:p>
            <a:r>
              <a:rPr lang="de-DE" sz="1200" dirty="0"/>
              <a:t>[9] </a:t>
            </a:r>
            <a:r>
              <a:rPr lang="de-DE" sz="1200" dirty="0" err="1"/>
              <a:t>Feichtenhofer</a:t>
            </a:r>
            <a:r>
              <a:rPr lang="de-DE" sz="1200" dirty="0"/>
              <a:t> et. al. „</a:t>
            </a:r>
            <a:r>
              <a:rPr lang="de-DE" sz="1200" dirty="0" err="1"/>
              <a:t>SlowFast</a:t>
            </a:r>
            <a:r>
              <a:rPr lang="de-DE" sz="1200" dirty="0"/>
              <a:t> Networks </a:t>
            </a:r>
            <a:r>
              <a:rPr lang="de-DE" sz="1200" dirty="0" err="1"/>
              <a:t>for</a:t>
            </a:r>
            <a:r>
              <a:rPr lang="de-DE" sz="1200" dirty="0"/>
              <a:t> Video Recognition“ 2018</a:t>
            </a:r>
          </a:p>
          <a:p>
            <a:r>
              <a:rPr lang="de-DE" sz="1200" dirty="0">
                <a:solidFill>
                  <a:schemeClr val="bg1"/>
                </a:solidFill>
              </a:rPr>
              <a:t>[10] Tran et al. „Video </a:t>
            </a:r>
            <a:r>
              <a:rPr lang="de-DE" sz="1200" dirty="0" err="1">
                <a:solidFill>
                  <a:schemeClr val="bg1"/>
                </a:solidFill>
              </a:rPr>
              <a:t>Classification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Channel-</a:t>
            </a:r>
            <a:r>
              <a:rPr lang="de-DE" sz="1200" dirty="0" err="1">
                <a:solidFill>
                  <a:schemeClr val="bg1"/>
                </a:solidFill>
              </a:rPr>
              <a:t>Separated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Convolutional</a:t>
            </a:r>
            <a:r>
              <a:rPr lang="de-DE" sz="1200" dirty="0">
                <a:solidFill>
                  <a:schemeClr val="bg1"/>
                </a:solidFill>
              </a:rPr>
              <a:t> Network.” 2019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CE4C9D9-E3F5-9C4A-98AE-E56BC2C0C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10" y="3393239"/>
            <a:ext cx="5037104" cy="240341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DE16DED-B96E-B543-859D-7DCA500F92CF}"/>
              </a:ext>
            </a:extLst>
          </p:cNvPr>
          <p:cNvSpPr txBox="1"/>
          <p:nvPr/>
        </p:nvSpPr>
        <p:spPr>
          <a:xfrm>
            <a:off x="11170516" y="5318715"/>
            <a:ext cx="80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Grafik: [9]</a:t>
            </a:r>
          </a:p>
        </p:txBody>
      </p:sp>
    </p:spTree>
    <p:extLst>
      <p:ext uri="{BB962C8B-B14F-4D97-AF65-F5344CB8AC3E}">
        <p14:creationId xmlns:p14="http://schemas.microsoft.com/office/powerpoint/2010/main" val="348505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CFE86BA-F661-434A-B82A-C89D5083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C5FD4D-98CF-154F-8F5C-03683F696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Gegeben</a:t>
            </a:r>
            <a:r>
              <a:rPr lang="de-DE" dirty="0"/>
              <a:t>: 90min Broadcast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Gesucht</a:t>
            </a:r>
            <a:r>
              <a:rPr lang="de-DE" dirty="0"/>
              <a:t>: Wann finden welche Spielaktionen statt?</a:t>
            </a:r>
          </a:p>
          <a:p>
            <a:pPr marL="0" indent="0">
              <a:buNone/>
            </a:pPr>
            <a:r>
              <a:rPr lang="de-DE" dirty="0"/>
              <a:t>-----[   TOR   ]---------------------------------[ KARTE ]------------------------[WECHSEL]-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4CAF-731B-324E-A24D-208BE9B4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563A1D-6E79-2349-BF04-B37A0CE9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0DFEE5-083C-044D-9200-A0FE4BCD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65339C-7913-A64D-8B01-1F9B9976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357" y="2179638"/>
            <a:ext cx="4079873" cy="8969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FAC6B54-EB60-6D4A-8262-3343E4377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79638"/>
            <a:ext cx="4087158" cy="8905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357818-2982-AF40-90EC-A32FA8CCC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395" y="2179638"/>
            <a:ext cx="4079873" cy="896937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C3744A1-00AC-9F4D-86FE-3633F00D0F05}"/>
              </a:ext>
            </a:extLst>
          </p:cNvPr>
          <p:cNvCxnSpPr>
            <a:cxnSpLocks/>
          </p:cNvCxnSpPr>
          <p:nvPr/>
        </p:nvCxnSpPr>
        <p:spPr>
          <a:xfrm>
            <a:off x="838200" y="5795321"/>
            <a:ext cx="112467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ADE18B5-6A3D-C246-9D05-C6B2400A0C86}"/>
              </a:ext>
            </a:extLst>
          </p:cNvPr>
          <p:cNvCxnSpPr>
            <a:cxnSpLocks/>
          </p:cNvCxnSpPr>
          <p:nvPr/>
        </p:nvCxnSpPr>
        <p:spPr>
          <a:xfrm>
            <a:off x="1526486" y="5622324"/>
            <a:ext cx="0" cy="1729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3ED5440-1082-7741-A799-6E6B5BA9D816}"/>
              </a:ext>
            </a:extLst>
          </p:cNvPr>
          <p:cNvCxnSpPr>
            <a:cxnSpLocks/>
          </p:cNvCxnSpPr>
          <p:nvPr/>
        </p:nvCxnSpPr>
        <p:spPr>
          <a:xfrm>
            <a:off x="6445913" y="5622324"/>
            <a:ext cx="0" cy="1729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17F38233-0BF8-364D-B1F2-55B9D9E4AD7B}"/>
              </a:ext>
            </a:extLst>
          </p:cNvPr>
          <p:cNvCxnSpPr>
            <a:cxnSpLocks/>
          </p:cNvCxnSpPr>
          <p:nvPr/>
        </p:nvCxnSpPr>
        <p:spPr>
          <a:xfrm>
            <a:off x="10394037" y="5622324"/>
            <a:ext cx="0" cy="1729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08833D8-4AD0-7B47-AF13-74EC261C4A91}"/>
              </a:ext>
            </a:extLst>
          </p:cNvPr>
          <p:cNvSpPr txBox="1"/>
          <p:nvPr/>
        </p:nvSpPr>
        <p:spPr>
          <a:xfrm>
            <a:off x="1413178" y="525827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 = 20:10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60E3E59-7649-BC45-B5CF-77DEBFECA24F}"/>
              </a:ext>
            </a:extLst>
          </p:cNvPr>
          <p:cNvSpPr txBox="1"/>
          <p:nvPr/>
        </p:nvSpPr>
        <p:spPr>
          <a:xfrm>
            <a:off x="6321975" y="525299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 = 27:85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A5F11BC-FA6E-7541-81AB-973E1CA49E32}"/>
              </a:ext>
            </a:extLst>
          </p:cNvPr>
          <p:cNvSpPr txBox="1"/>
          <p:nvPr/>
        </p:nvSpPr>
        <p:spPr>
          <a:xfrm>
            <a:off x="10281885" y="525299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 = 31:05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B50E87A-906B-A042-8D67-2603141EFA5D}"/>
              </a:ext>
            </a:extLst>
          </p:cNvPr>
          <p:cNvSpPr txBox="1"/>
          <p:nvPr/>
        </p:nvSpPr>
        <p:spPr>
          <a:xfrm>
            <a:off x="752497" y="3076575"/>
            <a:ext cx="1765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Grafik: </a:t>
            </a:r>
            <a:r>
              <a:rPr lang="de-DE" sz="1000" dirty="0">
                <a:hlinkClick r:id="rId6"/>
              </a:rPr>
              <a:t>https://soccer-net.org/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0212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Faktorisierte</a:t>
            </a:r>
            <a:r>
              <a:rPr lang="de-DE" dirty="0"/>
              <a:t> 3D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3"/>
            <a:ext cx="6976731" cy="46672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3600" dirty="0">
                <a:sym typeface="Wingdings" pitchFamily="2" charset="2"/>
              </a:rPr>
              <a:t>Günstigere Approximation von 3D </a:t>
            </a:r>
            <a:r>
              <a:rPr lang="de-DE" sz="3600" dirty="0" err="1">
                <a:sym typeface="Wingdings" pitchFamily="2" charset="2"/>
              </a:rPr>
              <a:t>Convolution</a:t>
            </a:r>
            <a:endParaRPr lang="de-DE" sz="36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3600" b="1" dirty="0">
                <a:sym typeface="Wingdings" pitchFamily="2" charset="2"/>
              </a:rPr>
              <a:t>R2+1D</a:t>
            </a:r>
            <a:r>
              <a:rPr lang="de-DE" sz="3600" b="1" baseline="30000" dirty="0">
                <a:sym typeface="Wingdings" pitchFamily="2" charset="2"/>
              </a:rPr>
              <a:t>[8]</a:t>
            </a:r>
            <a:r>
              <a:rPr lang="de-DE" sz="3600" b="1" dirty="0">
                <a:sym typeface="Wingdings" pitchFamily="2" charset="2"/>
              </a:rPr>
              <a:t> (2018): </a:t>
            </a:r>
          </a:p>
          <a:p>
            <a:r>
              <a:rPr lang="de-DE" sz="3100" dirty="0">
                <a:sym typeface="Wingdings" pitchFamily="2" charset="2"/>
              </a:rPr>
              <a:t>Blöcke aus 2D- und 1D- statt 3D-Conv</a:t>
            </a:r>
          </a:p>
          <a:p>
            <a:pPr marL="0" indent="0">
              <a:buNone/>
            </a:pPr>
            <a:r>
              <a:rPr lang="de-DE" sz="3100" dirty="0">
                <a:sym typeface="Wingdings" pitchFamily="2" charset="2"/>
              </a:rPr>
              <a:t> Deutlich skalierbarer mit weniger Parametern</a:t>
            </a:r>
          </a:p>
          <a:p>
            <a:pPr marL="0" indent="0">
              <a:buNone/>
            </a:pPr>
            <a:r>
              <a:rPr lang="de-DE" sz="3100" dirty="0">
                <a:sym typeface="Wingdings" pitchFamily="2" charset="2"/>
              </a:rPr>
              <a:t> Geringe Auflösung</a:t>
            </a:r>
          </a:p>
          <a:p>
            <a:pPr marL="0" indent="0">
              <a:buNone/>
            </a:pPr>
            <a:r>
              <a:rPr lang="de-DE" sz="3600" b="1" dirty="0" err="1">
                <a:sym typeface="Wingdings" pitchFamily="2" charset="2"/>
              </a:rPr>
              <a:t>SlowFast</a:t>
            </a:r>
            <a:r>
              <a:rPr lang="de-DE" sz="3600" b="1" baseline="30000" dirty="0">
                <a:sym typeface="Wingdings" pitchFamily="2" charset="2"/>
              </a:rPr>
              <a:t>[9]</a:t>
            </a:r>
            <a:r>
              <a:rPr lang="de-DE" sz="3600" b="1" dirty="0">
                <a:sym typeface="Wingdings" pitchFamily="2" charset="2"/>
              </a:rPr>
              <a:t> (2018):</a:t>
            </a:r>
          </a:p>
          <a:p>
            <a:r>
              <a:rPr lang="de-DE" sz="3100" dirty="0">
                <a:sym typeface="Wingdings" pitchFamily="2" charset="2"/>
              </a:rPr>
              <a:t>2 Streams: schnell + langsam</a:t>
            </a:r>
          </a:p>
          <a:p>
            <a:r>
              <a:rPr lang="de-DE" sz="3100" dirty="0">
                <a:sym typeface="Wingdings" pitchFamily="2" charset="2"/>
              </a:rPr>
              <a:t>Inspiriert durch </a:t>
            </a:r>
            <a:r>
              <a:rPr lang="de-DE" sz="3100" dirty="0" err="1"/>
              <a:t>Retinale</a:t>
            </a:r>
            <a:r>
              <a:rPr lang="de-DE" sz="3100" dirty="0"/>
              <a:t> Ganglienzelle</a:t>
            </a:r>
          </a:p>
          <a:p>
            <a:pPr lvl="1"/>
            <a:r>
              <a:rPr lang="de-DE" dirty="0">
                <a:sym typeface="Wingdings" pitchFamily="2" charset="2"/>
              </a:rPr>
              <a:t>80% der Zellen arbeiten mit langsamerer Frequenz</a:t>
            </a:r>
          </a:p>
          <a:p>
            <a:pPr marL="0" indent="0">
              <a:buNone/>
            </a:pPr>
            <a:r>
              <a:rPr lang="de-DE" sz="3600" b="1" dirty="0" err="1">
                <a:sym typeface="Wingdings" pitchFamily="2" charset="2"/>
              </a:rPr>
              <a:t>ip</a:t>
            </a:r>
            <a:r>
              <a:rPr lang="de-DE" sz="3600" b="1" dirty="0">
                <a:sym typeface="Wingdings" pitchFamily="2" charset="2"/>
              </a:rPr>
              <a:t>-CSN</a:t>
            </a:r>
            <a:r>
              <a:rPr lang="de-DE" sz="3600" b="1" baseline="30000" dirty="0">
                <a:sym typeface="Wingdings" pitchFamily="2" charset="2"/>
              </a:rPr>
              <a:t>[10]</a:t>
            </a:r>
            <a:r>
              <a:rPr lang="de-DE" sz="3600" b="1" dirty="0">
                <a:sym typeface="Wingdings" pitchFamily="2" charset="2"/>
              </a:rPr>
              <a:t> (2019):</a:t>
            </a:r>
            <a:endParaRPr lang="de-DE" sz="3600" dirty="0">
              <a:sym typeface="Wingdings" pitchFamily="2" charset="2"/>
            </a:endParaRPr>
          </a:p>
          <a:p>
            <a:r>
              <a:rPr lang="de-DE" sz="3100" dirty="0">
                <a:sym typeface="Wingdings" pitchFamily="2" charset="2"/>
              </a:rPr>
              <a:t>Weniger Interaktionen durch                                 Group </a:t>
            </a:r>
            <a:r>
              <a:rPr lang="de-DE" sz="3100" dirty="0" err="1">
                <a:sym typeface="Wingdings" pitchFamily="2" charset="2"/>
              </a:rPr>
              <a:t>Convolution</a:t>
            </a:r>
            <a:endParaRPr lang="de-DE" sz="3100" dirty="0">
              <a:sym typeface="Wingdings" pitchFamily="2" charset="2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20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3F84A0B-9B6E-2B43-AF61-9E427B155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63" r="37739"/>
          <a:stretch/>
        </p:blipFill>
        <p:spPr>
          <a:xfrm>
            <a:off x="8518427" y="777587"/>
            <a:ext cx="4027870" cy="244360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6B76F05-4070-7144-A5D0-EE9262979BC3}"/>
              </a:ext>
            </a:extLst>
          </p:cNvPr>
          <p:cNvSpPr txBox="1"/>
          <p:nvPr/>
        </p:nvSpPr>
        <p:spPr>
          <a:xfrm>
            <a:off x="11170516" y="3081701"/>
            <a:ext cx="80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Grafik: [8]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D68C7D-29A0-B549-BBA9-19713D76BE9D}"/>
              </a:ext>
            </a:extLst>
          </p:cNvPr>
          <p:cNvSpPr txBox="1"/>
          <p:nvPr/>
        </p:nvSpPr>
        <p:spPr>
          <a:xfrm>
            <a:off x="6096000" y="5782640"/>
            <a:ext cx="588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[8] Tran et. al. „A </a:t>
            </a:r>
            <a:r>
              <a:rPr lang="de-DE" sz="1200" dirty="0" err="1"/>
              <a:t>Closer</a:t>
            </a:r>
            <a:r>
              <a:rPr lang="de-DE" sz="1200" dirty="0"/>
              <a:t> Look at </a:t>
            </a:r>
            <a:r>
              <a:rPr lang="de-DE" sz="1200" dirty="0" err="1"/>
              <a:t>Spatiotemporal</a:t>
            </a:r>
            <a:r>
              <a:rPr lang="de-DE" sz="1200" dirty="0"/>
              <a:t> </a:t>
            </a:r>
            <a:r>
              <a:rPr lang="de-DE" sz="1200" dirty="0" err="1"/>
              <a:t>Convolutions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Action Recognition“ 2017</a:t>
            </a:r>
          </a:p>
          <a:p>
            <a:r>
              <a:rPr lang="de-DE" sz="1200" dirty="0"/>
              <a:t>[9] </a:t>
            </a:r>
            <a:r>
              <a:rPr lang="de-DE" sz="1200" dirty="0" err="1"/>
              <a:t>Feichtenhofer</a:t>
            </a:r>
            <a:r>
              <a:rPr lang="de-DE" sz="1200" dirty="0"/>
              <a:t> et. al. „</a:t>
            </a:r>
            <a:r>
              <a:rPr lang="de-DE" sz="1200" dirty="0" err="1"/>
              <a:t>SlowFast</a:t>
            </a:r>
            <a:r>
              <a:rPr lang="de-DE" sz="1200" dirty="0"/>
              <a:t> Networks </a:t>
            </a:r>
            <a:r>
              <a:rPr lang="de-DE" sz="1200" dirty="0" err="1"/>
              <a:t>for</a:t>
            </a:r>
            <a:r>
              <a:rPr lang="de-DE" sz="1200" dirty="0"/>
              <a:t> Video Recognition“ 2018</a:t>
            </a:r>
          </a:p>
          <a:p>
            <a:r>
              <a:rPr lang="de-DE" sz="1200" dirty="0"/>
              <a:t>[10] Tran et al. „Video </a:t>
            </a:r>
            <a:r>
              <a:rPr lang="de-DE" sz="1200" dirty="0" err="1"/>
              <a:t>Classification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Channel-</a:t>
            </a:r>
            <a:r>
              <a:rPr lang="de-DE" sz="1200" dirty="0" err="1"/>
              <a:t>Separated</a:t>
            </a:r>
            <a:r>
              <a:rPr lang="de-DE" sz="1200" dirty="0"/>
              <a:t> </a:t>
            </a:r>
            <a:r>
              <a:rPr lang="de-DE" sz="1200" dirty="0" err="1"/>
              <a:t>Convolutional</a:t>
            </a:r>
            <a:r>
              <a:rPr lang="de-DE" sz="1200" dirty="0"/>
              <a:t> Network.” 2019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CE4C9D9-E3F5-9C4A-98AE-E56BC2C0C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10" y="3393239"/>
            <a:ext cx="5037104" cy="240341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DE16DED-B96E-B543-859D-7DCA500F92CF}"/>
              </a:ext>
            </a:extLst>
          </p:cNvPr>
          <p:cNvSpPr txBox="1"/>
          <p:nvPr/>
        </p:nvSpPr>
        <p:spPr>
          <a:xfrm>
            <a:off x="11170516" y="5318715"/>
            <a:ext cx="80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Grafik: [9]</a:t>
            </a:r>
          </a:p>
        </p:txBody>
      </p:sp>
    </p:spTree>
    <p:extLst>
      <p:ext uri="{BB962C8B-B14F-4D97-AF65-F5344CB8AC3E}">
        <p14:creationId xmlns:p14="http://schemas.microsoft.com/office/powerpoint/2010/main" val="308092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50000" r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BAF5E-07F7-644B-AAF5-9709006C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788" y="4201297"/>
            <a:ext cx="5097462" cy="241215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800" dirty="0"/>
              <a:t>Auswahl Backbone-Modell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Ergebnisse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 err="1"/>
              <a:t>Todo‘s</a:t>
            </a:r>
            <a:endParaRPr lang="de-DE" sz="2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D7C112-E3E2-EE41-AFBB-3AA2BBCD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BAB-CCCB-E747-8F52-3F6DD07EEC0B}" type="datetime1">
              <a:rPr lang="de-DE" smtClean="0"/>
              <a:t>24.06.20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95BF73-78DA-F948-B57E-7DA8B86A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810BB3-17C1-E045-A235-B2CEFE81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21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2D51414-5DED-764C-BAA9-A9B0D7147549}"/>
              </a:ext>
            </a:extLst>
          </p:cNvPr>
          <p:cNvSpPr txBox="1">
            <a:spLocks/>
          </p:cNvSpPr>
          <p:nvPr/>
        </p:nvSpPr>
        <p:spPr>
          <a:xfrm>
            <a:off x="984250" y="1709738"/>
            <a:ext cx="103632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endParaRPr lang="de-DE" sz="34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D35A19D0-2476-3C40-82FF-43293ADB90CD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449BC2EB-1DB9-AA4D-8F4B-AAF77761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862138"/>
            <a:ext cx="5052053" cy="2852737"/>
          </a:xfrm>
        </p:spPr>
        <p:txBody>
          <a:bodyPr anchor="b"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3600" b="1" i="1" dirty="0">
                <a:solidFill>
                  <a:srgbClr val="FFFFFF"/>
                </a:solidFill>
                <a:latin typeface="Lato Semibold" charset="0"/>
                <a:ea typeface="Lato Semibold" charset="0"/>
                <a:cs typeface="Lato Semibold" charset="0"/>
              </a:rPr>
              <a:t>Evaluation</a:t>
            </a:r>
            <a:endParaRPr lang="de-DE" sz="36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7BAE5D64-0AF8-D14F-AF38-196991CCA0DC}"/>
              </a:ext>
            </a:extLst>
          </p:cNvPr>
          <p:cNvSpPr txBox="1">
            <a:spLocks/>
          </p:cNvSpPr>
          <p:nvPr/>
        </p:nvSpPr>
        <p:spPr>
          <a:xfrm>
            <a:off x="984250" y="4589463"/>
            <a:ext cx="10515600" cy="165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65065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A0084-843A-D94D-B0E5-7D2DB243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des Modells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BEFFC0-13D3-1D4D-B1E2-E63BA220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C23-A826-5A4B-B7D9-A9943DD6F4F0}" type="datetime1">
              <a:rPr lang="de-DE" smtClean="0"/>
              <a:t>24.06.20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7C564F9-D544-D94E-B9B7-C5F68AA6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BC55F1-943B-1F4C-91AB-BCDF06A6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22</a:t>
            </a:fld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5176B3-D875-5C42-BFD8-20EB5FF8C6EC}"/>
              </a:ext>
            </a:extLst>
          </p:cNvPr>
          <p:cNvSpPr txBox="1"/>
          <p:nvPr/>
        </p:nvSpPr>
        <p:spPr>
          <a:xfrm>
            <a:off x="838200" y="1508895"/>
            <a:ext cx="111234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Action Recognition Backbone</a:t>
            </a:r>
            <a:r>
              <a:rPr lang="de-DE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Modell: R2+1D, CSN oder </a:t>
            </a:r>
            <a:r>
              <a:rPr lang="de-DE" sz="2400" dirty="0" err="1"/>
              <a:t>SlowFast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Alle Modelle Open Source in </a:t>
            </a:r>
            <a:r>
              <a:rPr lang="de-DE" sz="2400" dirty="0" err="1"/>
              <a:t>PyTorch</a:t>
            </a:r>
            <a:r>
              <a:rPr lang="de-DE" sz="2400" dirty="0"/>
              <a:t> bzw. </a:t>
            </a:r>
            <a:r>
              <a:rPr lang="de-DE" sz="2400" dirty="0" err="1"/>
              <a:t>Caffe</a:t>
            </a:r>
            <a:endParaRPr lang="de-DE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Vortrainiert mit </a:t>
            </a:r>
            <a:r>
              <a:rPr lang="de-DE" sz="2000" dirty="0" err="1"/>
              <a:t>Kinetics</a:t>
            </a:r>
            <a:r>
              <a:rPr lang="de-DE" sz="2000" dirty="0"/>
              <a:t> und/oder Sports1M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Classifier</a:t>
            </a:r>
            <a:r>
              <a:rPr lang="de-DE" sz="2400" dirty="0"/>
              <a:t> (hintere Layer) nachtrainieren</a:t>
            </a:r>
          </a:p>
          <a:p>
            <a:endParaRPr lang="de-DE" sz="2000" dirty="0"/>
          </a:p>
          <a:p>
            <a:r>
              <a:rPr lang="de-DE" sz="2000" i="1" dirty="0"/>
              <a:t>Reicht das?</a:t>
            </a:r>
          </a:p>
          <a:p>
            <a:r>
              <a:rPr lang="de-DE" sz="2800" b="1" dirty="0"/>
              <a:t>Long-Term Feature Aggregation: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Subsampling auf 10 oder 15fps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TSN</a:t>
            </a:r>
            <a:r>
              <a:rPr lang="de-DE" sz="2400" baseline="30000" dirty="0"/>
              <a:t>[2]</a:t>
            </a:r>
            <a:r>
              <a:rPr lang="de-DE" sz="2400" dirty="0"/>
              <a:t>: Nimm konsekutive Clips (mit </a:t>
            </a:r>
            <a:r>
              <a:rPr lang="de-DE" sz="2400" dirty="0" err="1"/>
              <a:t>Overlap</a:t>
            </a:r>
            <a:r>
              <a:rPr lang="de-DE" sz="2400" dirty="0"/>
              <a:t>) </a:t>
            </a:r>
            <a:r>
              <a:rPr lang="de-DE" sz="2400" dirty="0">
                <a:sym typeface="Wingdings" pitchFamily="2" charset="2"/>
              </a:rPr>
              <a:t> Durchschnitt der Inferenzen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FASTER</a:t>
            </a:r>
            <a:r>
              <a:rPr lang="de-DE" sz="2400" baseline="30000" dirty="0"/>
              <a:t>[11]</a:t>
            </a:r>
            <a:r>
              <a:rPr lang="de-DE" sz="2400" dirty="0"/>
              <a:t>: RNN-Architektur on 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BE16D2-E97C-4D4C-A34B-1A46A0317707}"/>
              </a:ext>
            </a:extLst>
          </p:cNvPr>
          <p:cNvSpPr txBox="1"/>
          <p:nvPr/>
        </p:nvSpPr>
        <p:spPr>
          <a:xfrm>
            <a:off x="838200" y="6079351"/>
            <a:ext cx="5336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[11] Zhu et. al. „FASTER </a:t>
            </a:r>
            <a:r>
              <a:rPr lang="de-DE" sz="1200" dirty="0" err="1"/>
              <a:t>Recurrent</a:t>
            </a:r>
            <a:r>
              <a:rPr lang="de-DE" sz="1200" dirty="0"/>
              <a:t> Networks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Efficient</a:t>
            </a:r>
            <a:r>
              <a:rPr lang="de-DE" sz="1200" dirty="0"/>
              <a:t> Video </a:t>
            </a:r>
            <a:r>
              <a:rPr lang="de-DE" sz="1200" dirty="0" err="1"/>
              <a:t>Classification</a:t>
            </a:r>
            <a:r>
              <a:rPr lang="de-DE" sz="1200" dirty="0"/>
              <a:t>“ 2019</a:t>
            </a:r>
          </a:p>
        </p:txBody>
      </p:sp>
    </p:spTree>
    <p:extLst>
      <p:ext uri="{BB962C8B-B14F-4D97-AF65-F5344CB8AC3E}">
        <p14:creationId xmlns:p14="http://schemas.microsoft.com/office/powerpoint/2010/main" val="297105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1112796" cy="46672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dirty="0"/>
              <a:t>SoccerNet-4-Datenset</a:t>
            </a:r>
          </a:p>
          <a:p>
            <a:pPr lvl="1"/>
            <a:r>
              <a:rPr lang="de-DE" dirty="0"/>
              <a:t>Min. 2 (vortrainierte) Modelle vergleichen </a:t>
            </a:r>
            <a:r>
              <a:rPr lang="de-DE" dirty="0">
                <a:sym typeface="Wingdings" pitchFamily="2" charset="2"/>
              </a:rPr>
              <a:t> Backbone</a:t>
            </a:r>
          </a:p>
          <a:p>
            <a:pPr lvl="1"/>
            <a:r>
              <a:rPr lang="de-DE" dirty="0"/>
              <a:t>Hintere Layer trainieren</a:t>
            </a:r>
          </a:p>
          <a:p>
            <a:pPr lvl="1"/>
            <a:r>
              <a:rPr lang="de-DE" dirty="0"/>
              <a:t>Vergleich mit Ergebnissen im Paper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/>
              <a:t>Eigenes </a:t>
            </a:r>
            <a:r>
              <a:rPr lang="de-DE" b="1" dirty="0" err="1"/>
              <a:t>Datenset</a:t>
            </a:r>
            <a:r>
              <a:rPr lang="de-DE" b="1" dirty="0"/>
              <a:t> (Klassen von SoccerDB-11)</a:t>
            </a:r>
          </a:p>
          <a:p>
            <a:pPr lvl="1"/>
            <a:r>
              <a:rPr lang="de-DE" dirty="0"/>
              <a:t>Mittlere Layer trainieren</a:t>
            </a:r>
          </a:p>
          <a:p>
            <a:pPr lvl="1"/>
            <a:r>
              <a:rPr lang="de-DE" dirty="0"/>
              <a:t>Verbesserung durch mehr Klassen</a:t>
            </a:r>
          </a:p>
          <a:p>
            <a:pPr lvl="1"/>
            <a:r>
              <a:rPr lang="de-DE" dirty="0"/>
              <a:t>Verbesserung durch Long-Term-Feature Aggregation?</a:t>
            </a:r>
          </a:p>
          <a:p>
            <a:pPr lvl="1"/>
            <a:r>
              <a:rPr lang="de-DE" dirty="0"/>
              <a:t>Qualitative Analyse: Fehlerquellen in Daten finden (z.B. Wiederholungen)</a:t>
            </a:r>
          </a:p>
          <a:p>
            <a:pPr marL="514350" indent="-514350">
              <a:buFont typeface="+mj-lt"/>
              <a:buAutoNum type="arabicPeriod"/>
            </a:pPr>
            <a:r>
              <a:rPr lang="de-DE" b="1" dirty="0"/>
              <a:t>Eigenes </a:t>
            </a:r>
            <a:r>
              <a:rPr lang="de-DE" b="1" dirty="0" err="1"/>
              <a:t>Datenset</a:t>
            </a:r>
            <a:r>
              <a:rPr lang="de-DE" b="1" dirty="0"/>
              <a:t> &gt; 11 Klassen</a:t>
            </a:r>
          </a:p>
          <a:p>
            <a:pPr lvl="1"/>
            <a:r>
              <a:rPr lang="de-DE" dirty="0"/>
              <a:t>Action </a:t>
            </a:r>
            <a:r>
              <a:rPr lang="de-DE" dirty="0" err="1"/>
              <a:t>Localization</a:t>
            </a:r>
            <a:r>
              <a:rPr lang="de-DE" dirty="0"/>
              <a:t> Metrik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647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1112796" cy="46672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dirty="0"/>
              <a:t>SoccerNet-4-Datenset</a:t>
            </a:r>
          </a:p>
          <a:p>
            <a:pPr lvl="1"/>
            <a:r>
              <a:rPr lang="de-DE" dirty="0"/>
              <a:t>Min. 2 (vortrainierte) Modelle vergleichen </a:t>
            </a:r>
            <a:r>
              <a:rPr lang="de-DE" dirty="0">
                <a:sym typeface="Wingdings" pitchFamily="2" charset="2"/>
              </a:rPr>
              <a:t> Backbone</a:t>
            </a:r>
          </a:p>
          <a:p>
            <a:pPr lvl="1"/>
            <a:r>
              <a:rPr lang="de-DE" dirty="0"/>
              <a:t>Hintere Layer trainieren</a:t>
            </a:r>
          </a:p>
          <a:p>
            <a:pPr lvl="1"/>
            <a:r>
              <a:rPr lang="de-DE" dirty="0"/>
              <a:t>Vergleich mit Ergebnissen im Paper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Eigenes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Datenset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(Klassen von SoccerDB-11)</a:t>
            </a:r>
          </a:p>
          <a:p>
            <a:pPr lvl="1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Mittlere Layer trainieren</a:t>
            </a:r>
          </a:p>
          <a:p>
            <a:pPr lvl="1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Verbesserung durch mehr Klassen</a:t>
            </a:r>
          </a:p>
          <a:p>
            <a:pPr lvl="1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Verbesserung durch Long-Term-Feature Aggregation?</a:t>
            </a:r>
          </a:p>
          <a:p>
            <a:pPr lvl="1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Qualitative Analyse: Fehlerquellen in Daten finden (z.B. Wiederholungen)</a:t>
            </a:r>
          </a:p>
          <a:p>
            <a:pPr marL="514350" indent="-514350">
              <a:buFont typeface="+mj-lt"/>
              <a:buAutoNum type="arabicPeriod"/>
            </a:pP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Eigenes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Datenset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&gt; 11 Klassen</a:t>
            </a:r>
          </a:p>
          <a:p>
            <a:pPr lvl="1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Localization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Metrik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024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E48F891-70E4-1549-B2EF-2E89FD334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3" b="9241"/>
          <a:stretch/>
        </p:blipFill>
        <p:spPr>
          <a:xfrm>
            <a:off x="6934198" y="136525"/>
            <a:ext cx="5257802" cy="478367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Ergebnisse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3"/>
            <a:ext cx="5257801" cy="4366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SoccerNet</a:t>
            </a:r>
            <a:r>
              <a:rPr lang="de-DE" dirty="0"/>
              <a:t>: </a:t>
            </a:r>
            <a:r>
              <a:rPr lang="de-DE" b="1" dirty="0"/>
              <a:t>67,8% </a:t>
            </a:r>
            <a:r>
              <a:rPr lang="de-DE" b="1" dirty="0" err="1"/>
              <a:t>mAP</a:t>
            </a:r>
            <a:r>
              <a:rPr lang="de-DE" b="1" dirty="0"/>
              <a:t>*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Backbone: R2+1D-18                 (</a:t>
            </a:r>
            <a:r>
              <a:rPr lang="de-DE" dirty="0" err="1"/>
              <a:t>pre-trained</a:t>
            </a:r>
            <a:r>
              <a:rPr lang="de-DE" dirty="0"/>
              <a:t> t=8 Frames)</a:t>
            </a:r>
          </a:p>
          <a:p>
            <a:r>
              <a:rPr lang="de-DE" sz="2400" dirty="0"/>
              <a:t>75,62% </a:t>
            </a:r>
            <a:r>
              <a:rPr lang="de-DE" sz="2400" dirty="0" err="1"/>
              <a:t>Accuracy</a:t>
            </a:r>
            <a:endParaRPr lang="de-DE" sz="2400" dirty="0"/>
          </a:p>
          <a:p>
            <a:r>
              <a:rPr lang="de-DE" sz="2400" b="1" dirty="0"/>
              <a:t>81,8% </a:t>
            </a:r>
            <a:r>
              <a:rPr lang="de-DE" sz="2400" b="1" dirty="0" err="1"/>
              <a:t>mAP</a:t>
            </a:r>
            <a:r>
              <a:rPr lang="de-DE" sz="2400" b="1" dirty="0"/>
              <a:t>*</a:t>
            </a:r>
            <a:endParaRPr lang="de-DE" sz="2400" dirty="0"/>
          </a:p>
          <a:p>
            <a:pPr marL="0" indent="0">
              <a:buNone/>
            </a:pPr>
            <a:r>
              <a:rPr lang="de-DE" dirty="0"/>
              <a:t>Backbone: R2+1D-34                 (</a:t>
            </a:r>
            <a:r>
              <a:rPr lang="de-DE" dirty="0" err="1"/>
              <a:t>pre-trained</a:t>
            </a:r>
            <a:r>
              <a:rPr lang="de-DE" dirty="0"/>
              <a:t> t=32 Frames)</a:t>
            </a:r>
          </a:p>
          <a:p>
            <a:r>
              <a:rPr lang="de-DE" sz="2400" b="1" dirty="0"/>
              <a:t>81.48</a:t>
            </a:r>
            <a:r>
              <a:rPr lang="de-DE" sz="2400" dirty="0"/>
              <a:t>% </a:t>
            </a:r>
            <a:r>
              <a:rPr lang="de-DE" sz="2400" dirty="0" err="1"/>
              <a:t>Accuracy</a:t>
            </a:r>
            <a:endParaRPr lang="de-DE" sz="2400" dirty="0"/>
          </a:p>
          <a:p>
            <a:r>
              <a:rPr lang="de-DE" sz="2400" b="1" dirty="0"/>
              <a:t>88,24% </a:t>
            </a:r>
            <a:r>
              <a:rPr lang="de-DE" sz="2400" b="1" dirty="0" err="1"/>
              <a:t>mAP</a:t>
            </a:r>
            <a:r>
              <a:rPr lang="de-DE" sz="2400" b="1" dirty="0"/>
              <a:t>*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25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DDB8CE-65ED-0248-981F-7F5541B12E15}"/>
              </a:ext>
            </a:extLst>
          </p:cNvPr>
          <p:cNvSpPr txBox="1"/>
          <p:nvPr/>
        </p:nvSpPr>
        <p:spPr>
          <a:xfrm>
            <a:off x="838198" y="6191677"/>
            <a:ext cx="3070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*AP von Background-Klassen herausgerechnet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D632CF-94AC-294F-A9BA-415E8A430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111" y="116231"/>
            <a:ext cx="6375807" cy="63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Erwartete Ergebnisse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600" cy="4366053"/>
          </a:xfrm>
        </p:spPr>
        <p:txBody>
          <a:bodyPr>
            <a:normAutofit/>
          </a:bodyPr>
          <a:lstStyle/>
          <a:p>
            <a:r>
              <a:rPr lang="de-DE" dirty="0"/>
              <a:t>CSN und </a:t>
            </a:r>
            <a:r>
              <a:rPr lang="de-DE" dirty="0" err="1"/>
              <a:t>SlowFast</a:t>
            </a:r>
            <a:r>
              <a:rPr lang="de-DE" dirty="0"/>
              <a:t> profitieren von doppelter Auflösung und sind leichter zu trainieren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Mehr Klassen führen zu weniger Fehlern bei der Background-Klasse</a:t>
            </a:r>
          </a:p>
          <a:p>
            <a:r>
              <a:rPr lang="de-DE" dirty="0"/>
              <a:t>Fehler in </a:t>
            </a:r>
            <a:r>
              <a:rPr lang="de-DE" dirty="0" err="1"/>
              <a:t>Datenset</a:t>
            </a:r>
            <a:r>
              <a:rPr lang="de-DE" dirty="0"/>
              <a:t> haben hohen Einfluss auf die Erkennungsrate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26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244B49F-EAF3-574E-9A0D-FC7E3D514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47" t="25206" r="8987" b="25524"/>
          <a:stretch/>
        </p:blipFill>
        <p:spPr>
          <a:xfrm>
            <a:off x="5943972" y="2431468"/>
            <a:ext cx="4320000" cy="8872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AB6812B-AC33-CA46-AFA8-CB479C633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047" t="25206" r="8987" b="25524"/>
          <a:stretch/>
        </p:blipFill>
        <p:spPr>
          <a:xfrm>
            <a:off x="1673400" y="3391864"/>
            <a:ext cx="8640000" cy="177448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ACB6F38-AC01-A74C-BD12-EDE4A02F8D37}"/>
              </a:ext>
            </a:extLst>
          </p:cNvPr>
          <p:cNvSpPr txBox="1"/>
          <p:nvPr/>
        </p:nvSpPr>
        <p:spPr>
          <a:xfrm>
            <a:off x="10228751" y="295506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112p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DBB8306-11F6-B943-8233-B83047C97428}"/>
              </a:ext>
            </a:extLst>
          </p:cNvPr>
          <p:cNvSpPr txBox="1"/>
          <p:nvPr/>
        </p:nvSpPr>
        <p:spPr>
          <a:xfrm>
            <a:off x="10228751" y="463654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224p</a:t>
            </a:r>
          </a:p>
        </p:txBody>
      </p:sp>
    </p:spTree>
    <p:extLst>
      <p:ext uri="{BB962C8B-B14F-4D97-AF65-F5344CB8AC3E}">
        <p14:creationId xmlns:p14="http://schemas.microsoft.com/office/powerpoint/2010/main" val="164467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0" r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BAF5E-07F7-644B-AAF5-9709006C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788" y="1371600"/>
            <a:ext cx="5097462" cy="524185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sz="5900" dirty="0"/>
              <a:t>Quellen:</a:t>
            </a:r>
          </a:p>
          <a:p>
            <a:pPr marL="0" indent="0">
              <a:buNone/>
            </a:pPr>
            <a:r>
              <a:rPr lang="de-DE" dirty="0"/>
              <a:t>[1] </a:t>
            </a:r>
            <a:r>
              <a:rPr lang="de-DE" dirty="0">
                <a:hlinkClick r:id="rId4"/>
              </a:rPr>
              <a:t>https://github.com/statsbomb/open-data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[2] Wang et. al. „Temporal Segment Networks: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Practices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Action Recognition“ 2016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 err="1"/>
              <a:t>Simonyan</a:t>
            </a:r>
            <a:r>
              <a:rPr lang="de-DE" dirty="0"/>
              <a:t> et. al. „</a:t>
            </a:r>
            <a:r>
              <a:rPr lang="de-DE" dirty="0" err="1"/>
              <a:t>Two-stream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in </a:t>
            </a:r>
            <a:r>
              <a:rPr lang="de-DE" dirty="0" err="1"/>
              <a:t>videos</a:t>
            </a:r>
            <a:r>
              <a:rPr lang="de-DE" dirty="0"/>
              <a:t>“, 2014 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Donahue</a:t>
            </a:r>
            <a:r>
              <a:rPr lang="de-DE" dirty="0"/>
              <a:t> et al. „Long-term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”, 2014</a:t>
            </a:r>
          </a:p>
          <a:p>
            <a:pPr marL="0" indent="0">
              <a:buNone/>
            </a:pPr>
            <a:r>
              <a:rPr lang="de-DE" dirty="0"/>
              <a:t>[5] Tran et al. „Learning </a:t>
            </a:r>
            <a:r>
              <a:rPr lang="de-DE" dirty="0" err="1"/>
              <a:t>spatiotemporal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3d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” 2015</a:t>
            </a:r>
          </a:p>
          <a:p>
            <a:pPr marL="0" indent="0">
              <a:buNone/>
            </a:pPr>
            <a:r>
              <a:rPr lang="de-DE" dirty="0"/>
              <a:t>[6] </a:t>
            </a:r>
            <a:r>
              <a:rPr lang="de-DE" dirty="0" err="1"/>
              <a:t>Carreira</a:t>
            </a:r>
            <a:r>
              <a:rPr lang="de-DE" dirty="0"/>
              <a:t> et. al. „Quo </a:t>
            </a:r>
            <a:r>
              <a:rPr lang="de-DE" dirty="0" err="1"/>
              <a:t>vadis</a:t>
            </a:r>
            <a:r>
              <a:rPr lang="de-DE" dirty="0"/>
              <a:t>,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?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kinetics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” 2017 </a:t>
            </a:r>
          </a:p>
          <a:p>
            <a:pPr marL="0" indent="0">
              <a:buNone/>
            </a:pPr>
            <a:r>
              <a:rPr lang="de-DE" dirty="0"/>
              <a:t>[7] Tran et. al. „A </a:t>
            </a:r>
            <a:r>
              <a:rPr lang="de-DE" dirty="0" err="1"/>
              <a:t>Closer</a:t>
            </a:r>
            <a:r>
              <a:rPr lang="de-DE" dirty="0"/>
              <a:t> Look at </a:t>
            </a:r>
            <a:r>
              <a:rPr lang="de-DE" dirty="0" err="1"/>
              <a:t>Spatiotemporal</a:t>
            </a:r>
            <a:r>
              <a:rPr lang="de-DE" dirty="0"/>
              <a:t> </a:t>
            </a:r>
            <a:r>
              <a:rPr lang="de-DE" dirty="0" err="1"/>
              <a:t>Convolutions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Action Recognition“ 2018</a:t>
            </a:r>
          </a:p>
          <a:p>
            <a:pPr marL="0" indent="0">
              <a:buNone/>
            </a:pPr>
            <a:r>
              <a:rPr lang="de-DE" dirty="0"/>
              <a:t>[8] Tran et. al. „A </a:t>
            </a:r>
            <a:r>
              <a:rPr lang="de-DE" dirty="0" err="1"/>
              <a:t>Closer</a:t>
            </a:r>
            <a:r>
              <a:rPr lang="de-DE" dirty="0"/>
              <a:t> Look at </a:t>
            </a:r>
            <a:r>
              <a:rPr lang="de-DE" dirty="0" err="1"/>
              <a:t>Spatiotemporal</a:t>
            </a:r>
            <a:r>
              <a:rPr lang="de-DE" dirty="0"/>
              <a:t> </a:t>
            </a:r>
            <a:r>
              <a:rPr lang="de-DE" dirty="0" err="1"/>
              <a:t>Convolutions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Action Recognition“ 2017</a:t>
            </a:r>
          </a:p>
          <a:p>
            <a:pPr marL="0" indent="0">
              <a:buNone/>
            </a:pPr>
            <a:r>
              <a:rPr lang="de-DE" dirty="0"/>
              <a:t>[9] </a:t>
            </a:r>
            <a:r>
              <a:rPr lang="de-DE" dirty="0" err="1"/>
              <a:t>Feichtenhofer</a:t>
            </a:r>
            <a:r>
              <a:rPr lang="de-DE" dirty="0"/>
              <a:t> et. al. „</a:t>
            </a:r>
            <a:r>
              <a:rPr lang="de-DE" dirty="0" err="1"/>
              <a:t>SlowFast</a:t>
            </a:r>
            <a:r>
              <a:rPr lang="de-DE" dirty="0"/>
              <a:t> Networks </a:t>
            </a:r>
            <a:r>
              <a:rPr lang="de-DE" dirty="0" err="1"/>
              <a:t>for</a:t>
            </a:r>
            <a:r>
              <a:rPr lang="de-DE" dirty="0"/>
              <a:t> Video Recognition“ 2018</a:t>
            </a:r>
          </a:p>
          <a:p>
            <a:pPr marL="0" indent="0">
              <a:buNone/>
            </a:pPr>
            <a:r>
              <a:rPr lang="de-DE" dirty="0"/>
              <a:t>[10] Tran et al. „Video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Channel-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Networks.” 2019</a:t>
            </a:r>
          </a:p>
          <a:p>
            <a:pPr marL="0" indent="0">
              <a:buNone/>
            </a:pPr>
            <a:r>
              <a:rPr lang="de-DE" dirty="0"/>
              <a:t>[11] Zhu et. al. „FASTER </a:t>
            </a:r>
            <a:r>
              <a:rPr lang="de-DE" dirty="0" err="1"/>
              <a:t>Recurrent</a:t>
            </a:r>
            <a:r>
              <a:rPr lang="de-DE" dirty="0"/>
              <a:t> Networks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Video </a:t>
            </a:r>
            <a:r>
              <a:rPr lang="de-DE" dirty="0" err="1"/>
              <a:t>Classification</a:t>
            </a:r>
            <a:r>
              <a:rPr lang="de-DE" dirty="0"/>
              <a:t>“ 2019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D7C112-E3E2-EE41-AFBB-3AA2BBCD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BAB-CCCB-E747-8F52-3F6DD07EEC0B}" type="datetime1">
              <a:rPr lang="de-DE" smtClean="0"/>
              <a:t>24.06.20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95BF73-78DA-F948-B57E-7DA8B86A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810BB3-17C1-E045-A235-B2CEFE81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27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2D51414-5DED-764C-BAA9-A9B0D7147549}"/>
              </a:ext>
            </a:extLst>
          </p:cNvPr>
          <p:cNvSpPr txBox="1">
            <a:spLocks/>
          </p:cNvSpPr>
          <p:nvPr/>
        </p:nvSpPr>
        <p:spPr>
          <a:xfrm>
            <a:off x="984250" y="1709738"/>
            <a:ext cx="103632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endParaRPr lang="de-DE" sz="34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D35A19D0-2476-3C40-82FF-43293ADB90CD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449BC2EB-1DB9-AA4D-8F4B-AAF77761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862138"/>
            <a:ext cx="5052053" cy="2852737"/>
          </a:xfrm>
        </p:spPr>
        <p:txBody>
          <a:bodyPr anchor="b"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3600" b="1" i="1" dirty="0" err="1">
                <a:solidFill>
                  <a:srgbClr val="FFFFFF"/>
                </a:solidFill>
                <a:latin typeface="Lato Semibold" charset="0"/>
                <a:ea typeface="Lato Semibold" charset="0"/>
                <a:cs typeface="Lato Semibold" charset="0"/>
              </a:rPr>
              <a:t>Danke</a:t>
            </a:r>
            <a:endParaRPr lang="de-DE" sz="36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7BAE5D64-0AF8-D14F-AF38-196991CCA0DC}"/>
              </a:ext>
            </a:extLst>
          </p:cNvPr>
          <p:cNvSpPr txBox="1">
            <a:spLocks/>
          </p:cNvSpPr>
          <p:nvPr/>
        </p:nvSpPr>
        <p:spPr>
          <a:xfrm>
            <a:off x="984250" y="4589463"/>
            <a:ext cx="10515600" cy="165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bg1"/>
                </a:solidFill>
              </a:rPr>
              <a:t>für</a:t>
            </a:r>
            <a:r>
              <a:rPr lang="en-US" i="1" dirty="0">
                <a:solidFill>
                  <a:schemeClr val="bg1"/>
                </a:solidFill>
              </a:rPr>
              <a:t> die </a:t>
            </a:r>
            <a:r>
              <a:rPr lang="en-US" i="1" dirty="0" err="1">
                <a:solidFill>
                  <a:schemeClr val="bg1"/>
                </a:solidFill>
              </a:rPr>
              <a:t>Aufmerksamkeit</a:t>
            </a:r>
            <a:r>
              <a:rPr lang="en-US" i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52257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>
            <a:extLst>
              <a:ext uri="{FF2B5EF4-FFF2-40B4-BE49-F238E27FC236}">
                <a16:creationId xmlns:a16="http://schemas.microsoft.com/office/drawing/2014/main" id="{CB87C1B8-DB78-D94F-8EEE-336495D64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77" t="-11728" r="-1" b="-1"/>
          <a:stretch/>
        </p:blipFill>
        <p:spPr>
          <a:xfrm>
            <a:off x="8402594" y="3348937"/>
            <a:ext cx="480779" cy="72347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E68C24D6-C1E0-2549-B579-E59E2A182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3" r="51380"/>
          <a:stretch/>
        </p:blipFill>
        <p:spPr>
          <a:xfrm>
            <a:off x="8883373" y="3433117"/>
            <a:ext cx="1444194" cy="63929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E8FE6A4B-88A3-C746-8FC5-AE21B859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8" t="-162"/>
          <a:stretch/>
        </p:blipFill>
        <p:spPr>
          <a:xfrm>
            <a:off x="5770603" y="3424881"/>
            <a:ext cx="2405668" cy="648216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AE2E4C78-BC90-6E4E-8B35-4C15B4929A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37" t="-13878" b="-1"/>
          <a:stretch/>
        </p:blipFill>
        <p:spPr>
          <a:xfrm>
            <a:off x="3511300" y="3348937"/>
            <a:ext cx="1044627" cy="72887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4DB7949-9CD7-724F-99D3-296275F08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834" r="64376" b="-1"/>
          <a:stretch/>
        </p:blipFill>
        <p:spPr>
          <a:xfrm>
            <a:off x="4543572" y="3348937"/>
            <a:ext cx="1038968" cy="72347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4CFE86BA-F661-434A-B82A-C89D5083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4CAF-731B-324E-A24D-208BE9B4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563A1D-6E79-2349-BF04-B37A0CE9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0DFEE5-083C-044D-9200-A0FE4BCD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65339C-7913-A64D-8B01-1F9B9976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357" y="1626741"/>
            <a:ext cx="4079873" cy="8969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FAC6B54-EB60-6D4A-8262-3343E4377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26741"/>
            <a:ext cx="4087158" cy="8905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357818-2982-AF40-90EC-A32FA8CCC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29" r="64602" b="1"/>
          <a:stretch/>
        </p:blipFill>
        <p:spPr>
          <a:xfrm>
            <a:off x="9005230" y="1690688"/>
            <a:ext cx="1444194" cy="83299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B50E87A-906B-A042-8D67-2603141EFA5D}"/>
              </a:ext>
            </a:extLst>
          </p:cNvPr>
          <p:cNvSpPr txBox="1"/>
          <p:nvPr/>
        </p:nvSpPr>
        <p:spPr>
          <a:xfrm>
            <a:off x="793898" y="2539694"/>
            <a:ext cx="1765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Grafik: </a:t>
            </a:r>
            <a:r>
              <a:rPr lang="de-DE" sz="1000" dirty="0">
                <a:hlinkClick r:id="rId6"/>
              </a:rPr>
              <a:t>https://soccer-net.org/</a:t>
            </a:r>
            <a:endParaRPr lang="de-DE" sz="1000" dirty="0"/>
          </a:p>
        </p:txBody>
      </p:sp>
      <p:sp>
        <p:nvSpPr>
          <p:cNvPr id="12" name="Eckige Klammer links/rechts 11">
            <a:extLst>
              <a:ext uri="{FF2B5EF4-FFF2-40B4-BE49-F238E27FC236}">
                <a16:creationId xmlns:a16="http://schemas.microsoft.com/office/drawing/2014/main" id="{7540118D-E77F-7244-A2C3-CBD2424D3FEE}"/>
              </a:ext>
            </a:extLst>
          </p:cNvPr>
          <p:cNvSpPr/>
          <p:nvPr/>
        </p:nvSpPr>
        <p:spPr>
          <a:xfrm>
            <a:off x="838200" y="3429000"/>
            <a:ext cx="2522838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01F15F7-FAA8-CD4A-BA10-F6DA4C2B2464}"/>
              </a:ext>
            </a:extLst>
          </p:cNvPr>
          <p:cNvSpPr txBox="1"/>
          <p:nvPr/>
        </p:nvSpPr>
        <p:spPr>
          <a:xfrm>
            <a:off x="10681490" y="2043197"/>
            <a:ext cx="861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VIDEO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C3CFD0-45BA-7B4E-ABE8-D43DC13F3081}"/>
              </a:ext>
            </a:extLst>
          </p:cNvPr>
          <p:cNvSpPr txBox="1"/>
          <p:nvPr/>
        </p:nvSpPr>
        <p:spPr>
          <a:xfrm>
            <a:off x="10779081" y="3616064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CLIP</a:t>
            </a:r>
          </a:p>
        </p:txBody>
      </p:sp>
      <p:sp>
        <p:nvSpPr>
          <p:cNvPr id="28" name="Eckige Klammer links/rechts 27">
            <a:extLst>
              <a:ext uri="{FF2B5EF4-FFF2-40B4-BE49-F238E27FC236}">
                <a16:creationId xmlns:a16="http://schemas.microsoft.com/office/drawing/2014/main" id="{BD449630-3FDA-A848-ACC8-1506318FF5D8}"/>
              </a:ext>
            </a:extLst>
          </p:cNvPr>
          <p:cNvSpPr/>
          <p:nvPr/>
        </p:nvSpPr>
        <p:spPr>
          <a:xfrm>
            <a:off x="5708354" y="3424880"/>
            <a:ext cx="2522838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ckige Klammer links/rechts 28">
            <a:extLst>
              <a:ext uri="{FF2B5EF4-FFF2-40B4-BE49-F238E27FC236}">
                <a16:creationId xmlns:a16="http://schemas.microsoft.com/office/drawing/2014/main" id="{0ABA46A1-944E-7743-8C85-CE7720C85A43}"/>
              </a:ext>
            </a:extLst>
          </p:cNvPr>
          <p:cNvSpPr/>
          <p:nvPr/>
        </p:nvSpPr>
        <p:spPr>
          <a:xfrm>
            <a:off x="3451654" y="3424881"/>
            <a:ext cx="2174322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ckige Klammer links/rechts 29">
            <a:extLst>
              <a:ext uri="{FF2B5EF4-FFF2-40B4-BE49-F238E27FC236}">
                <a16:creationId xmlns:a16="http://schemas.microsoft.com/office/drawing/2014/main" id="{847606E0-6891-7947-B929-437FDD6EAB59}"/>
              </a:ext>
            </a:extLst>
          </p:cNvPr>
          <p:cNvSpPr/>
          <p:nvPr/>
        </p:nvSpPr>
        <p:spPr>
          <a:xfrm>
            <a:off x="8313570" y="3433117"/>
            <a:ext cx="2080467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7A1F2A-18AA-3747-88D5-A0A0AC90E2F8}"/>
              </a:ext>
            </a:extLst>
          </p:cNvPr>
          <p:cNvSpPr txBox="1"/>
          <p:nvPr/>
        </p:nvSpPr>
        <p:spPr>
          <a:xfrm>
            <a:off x="10614228" y="5271818"/>
            <a:ext cx="1011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ACTION</a:t>
            </a:r>
          </a:p>
        </p:txBody>
      </p:sp>
      <p:sp>
        <p:nvSpPr>
          <p:cNvPr id="23" name="Pfeil nach unten 22">
            <a:extLst>
              <a:ext uri="{FF2B5EF4-FFF2-40B4-BE49-F238E27FC236}">
                <a16:creationId xmlns:a16="http://schemas.microsoft.com/office/drawing/2014/main" id="{559E4236-D22A-F94E-AD4B-D773AD96383B}"/>
              </a:ext>
            </a:extLst>
          </p:cNvPr>
          <p:cNvSpPr/>
          <p:nvPr/>
        </p:nvSpPr>
        <p:spPr>
          <a:xfrm>
            <a:off x="5433237" y="2732567"/>
            <a:ext cx="435935" cy="467118"/>
          </a:xfrm>
          <a:prstGeom prst="downArrow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2D77ED3-E9C8-F14B-8256-E6946B47DE51}"/>
              </a:ext>
            </a:extLst>
          </p:cNvPr>
          <p:cNvSpPr txBox="1"/>
          <p:nvPr/>
        </p:nvSpPr>
        <p:spPr>
          <a:xfrm>
            <a:off x="5769062" y="2641678"/>
            <a:ext cx="20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Video Segmentation</a:t>
            </a:r>
          </a:p>
        </p:txBody>
      </p:sp>
      <p:sp>
        <p:nvSpPr>
          <p:cNvPr id="32" name="Pfeil nach unten 31">
            <a:extLst>
              <a:ext uri="{FF2B5EF4-FFF2-40B4-BE49-F238E27FC236}">
                <a16:creationId xmlns:a16="http://schemas.microsoft.com/office/drawing/2014/main" id="{90E17604-64B5-F244-982B-F3C5CE9A3361}"/>
              </a:ext>
            </a:extLst>
          </p:cNvPr>
          <p:cNvSpPr/>
          <p:nvPr/>
        </p:nvSpPr>
        <p:spPr>
          <a:xfrm>
            <a:off x="5433237" y="4385302"/>
            <a:ext cx="435935" cy="467118"/>
          </a:xfrm>
          <a:prstGeom prst="downArrow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F14CB0AA-ECC6-3744-A93E-2D4C512D1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7856" r="18311"/>
          <a:stretch/>
        </p:blipFill>
        <p:spPr>
          <a:xfrm>
            <a:off x="996593" y="3433117"/>
            <a:ext cx="2240877" cy="644697"/>
          </a:xfrm>
          <a:prstGeom prst="rect">
            <a:avLst/>
          </a:prstGeom>
        </p:spPr>
      </p:pic>
      <p:sp>
        <p:nvSpPr>
          <p:cNvPr id="34" name="Eckige Klammer links/rechts 33">
            <a:extLst>
              <a:ext uri="{FF2B5EF4-FFF2-40B4-BE49-F238E27FC236}">
                <a16:creationId xmlns:a16="http://schemas.microsoft.com/office/drawing/2014/main" id="{DE87C244-1959-C441-84D5-0FAA57E8E1F1}"/>
              </a:ext>
            </a:extLst>
          </p:cNvPr>
          <p:cNvSpPr/>
          <p:nvPr/>
        </p:nvSpPr>
        <p:spPr>
          <a:xfrm>
            <a:off x="838200" y="5083948"/>
            <a:ext cx="2522838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ckige Klammer links/rechts 34">
            <a:extLst>
              <a:ext uri="{FF2B5EF4-FFF2-40B4-BE49-F238E27FC236}">
                <a16:creationId xmlns:a16="http://schemas.microsoft.com/office/drawing/2014/main" id="{EC8AC89D-F2F9-FC4F-8044-489A0F384944}"/>
              </a:ext>
            </a:extLst>
          </p:cNvPr>
          <p:cNvSpPr/>
          <p:nvPr/>
        </p:nvSpPr>
        <p:spPr>
          <a:xfrm>
            <a:off x="3451654" y="5083948"/>
            <a:ext cx="2174322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ckige Klammer links/rechts 35">
            <a:extLst>
              <a:ext uri="{FF2B5EF4-FFF2-40B4-BE49-F238E27FC236}">
                <a16:creationId xmlns:a16="http://schemas.microsoft.com/office/drawing/2014/main" id="{F2362575-578C-8A47-BF3A-C12D4A052A4A}"/>
              </a:ext>
            </a:extLst>
          </p:cNvPr>
          <p:cNvSpPr/>
          <p:nvPr/>
        </p:nvSpPr>
        <p:spPr>
          <a:xfrm>
            <a:off x="8313570" y="5083948"/>
            <a:ext cx="2135854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ckige Klammer links/rechts 36">
            <a:extLst>
              <a:ext uri="{FF2B5EF4-FFF2-40B4-BE49-F238E27FC236}">
                <a16:creationId xmlns:a16="http://schemas.microsoft.com/office/drawing/2014/main" id="{19DBC93D-81C3-804D-B1BC-14F9E7CD00FA}"/>
              </a:ext>
            </a:extLst>
          </p:cNvPr>
          <p:cNvSpPr/>
          <p:nvPr/>
        </p:nvSpPr>
        <p:spPr>
          <a:xfrm>
            <a:off x="5722036" y="5083948"/>
            <a:ext cx="2522837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88A23F8-E367-6042-938B-65126D3461DB}"/>
              </a:ext>
            </a:extLst>
          </p:cNvPr>
          <p:cNvSpPr txBox="1"/>
          <p:nvPr/>
        </p:nvSpPr>
        <p:spPr>
          <a:xfrm>
            <a:off x="1859670" y="5266895"/>
            <a:ext cx="47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Tor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CEED4AA-9D5F-344A-A46C-0796522CF144}"/>
              </a:ext>
            </a:extLst>
          </p:cNvPr>
          <p:cNvSpPr txBox="1"/>
          <p:nvPr/>
        </p:nvSpPr>
        <p:spPr>
          <a:xfrm>
            <a:off x="3877288" y="5266895"/>
            <a:ext cx="13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Hintergrund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EA1A0C8-C254-864E-993D-CF90104EB753}"/>
              </a:ext>
            </a:extLst>
          </p:cNvPr>
          <p:cNvSpPr txBox="1"/>
          <p:nvPr/>
        </p:nvSpPr>
        <p:spPr>
          <a:xfrm>
            <a:off x="6624462" y="5266895"/>
            <a:ext cx="68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Karte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6B12CA6-F2FF-434E-A4DD-747F0E1A6828}"/>
              </a:ext>
            </a:extLst>
          </p:cNvPr>
          <p:cNvSpPr txBox="1"/>
          <p:nvPr/>
        </p:nvSpPr>
        <p:spPr>
          <a:xfrm>
            <a:off x="8719970" y="5262151"/>
            <a:ext cx="13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Hintergrund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FA825D2-6C22-1E47-9775-42A60259EEA7}"/>
              </a:ext>
            </a:extLst>
          </p:cNvPr>
          <p:cNvSpPr txBox="1"/>
          <p:nvPr/>
        </p:nvSpPr>
        <p:spPr>
          <a:xfrm>
            <a:off x="5769062" y="4271064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Action Recognition</a:t>
            </a:r>
          </a:p>
        </p:txBody>
      </p:sp>
    </p:spTree>
    <p:extLst>
      <p:ext uri="{BB962C8B-B14F-4D97-AF65-F5344CB8AC3E}">
        <p14:creationId xmlns:p14="http://schemas.microsoft.com/office/powerpoint/2010/main" val="375877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CFE86BA-F661-434A-B82A-C89D5083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Zwischenschritte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C5FD4D-98CF-154F-8F5C-03683F696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/>
              <a:t>Data-Engineering:</a:t>
            </a:r>
          </a:p>
          <a:p>
            <a:pPr marL="0" indent="0">
              <a:buNone/>
            </a:pPr>
            <a:r>
              <a:rPr lang="de-DE" dirty="0"/>
              <a:t>Daten zusammensuchen + transformieren zu ML-</a:t>
            </a:r>
            <a:r>
              <a:rPr lang="de-DE" dirty="0" err="1"/>
              <a:t>Datenset</a:t>
            </a:r>
            <a:r>
              <a:rPr lang="de-DE" dirty="0"/>
              <a:t> </a:t>
            </a:r>
            <a:r>
              <a:rPr lang="de-DE" i="1" dirty="0"/>
              <a:t>(Clip, Label)</a:t>
            </a:r>
            <a:endParaRPr lang="de-DE" b="1" i="1" dirty="0"/>
          </a:p>
          <a:p>
            <a:pPr marL="0" indent="0">
              <a:buNone/>
            </a:pPr>
            <a:r>
              <a:rPr lang="de-DE" b="1" dirty="0"/>
              <a:t>Action Recognition:</a:t>
            </a:r>
          </a:p>
          <a:p>
            <a:pPr marL="0" indent="0">
              <a:buNone/>
            </a:pPr>
            <a:r>
              <a:rPr lang="de-DE" dirty="0"/>
              <a:t>Clips korrekt klassifizieren</a:t>
            </a:r>
            <a:endParaRPr lang="de-DE" b="1" dirty="0"/>
          </a:p>
          <a:p>
            <a:pPr marL="0" indent="0">
              <a:buNone/>
            </a:pPr>
            <a:r>
              <a:rPr lang="de-DE" b="1" dirty="0" err="1"/>
              <a:t>Temp</a:t>
            </a:r>
            <a:r>
              <a:rPr lang="de-DE" b="1" dirty="0"/>
              <a:t>. Action </a:t>
            </a:r>
            <a:r>
              <a:rPr lang="de-DE" b="1" dirty="0" err="1"/>
              <a:t>Localisation</a:t>
            </a:r>
            <a:r>
              <a:rPr lang="de-DE" b="1" dirty="0"/>
              <a:t>:</a:t>
            </a:r>
          </a:p>
          <a:p>
            <a:pPr marL="0" indent="0">
              <a:buNone/>
            </a:pPr>
            <a:r>
              <a:rPr lang="de-DE" dirty="0"/>
              <a:t>Ungekürzte Videos segmentieren und jeweils klassifizieren</a:t>
            </a:r>
          </a:p>
          <a:p>
            <a:pPr marL="0" indent="0">
              <a:buNone/>
            </a:pPr>
            <a:r>
              <a:rPr lang="de-DE" b="1" dirty="0"/>
              <a:t>Evaluation:</a:t>
            </a:r>
          </a:p>
          <a:p>
            <a:pPr marL="0" indent="0">
              <a:buNone/>
            </a:pPr>
            <a:r>
              <a:rPr lang="de-DE" dirty="0"/>
              <a:t>Visualisieren erkannter Events in Test-Daten</a:t>
            </a:r>
          </a:p>
          <a:p>
            <a:pPr marL="0" indent="0">
              <a:buNone/>
            </a:pP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Anwendung:</a:t>
            </a:r>
          </a:p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Einbindung als Modul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scoutastic.com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4CAF-731B-324E-A24D-208BE9B4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563A1D-6E79-2349-BF04-B37A0CE9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0DFEE5-083C-044D-9200-A0FE4BCD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4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C6C9CA6-35EF-9645-926A-D09499CA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020" y="5010753"/>
            <a:ext cx="4423980" cy="18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3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0" r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BAF5E-07F7-644B-AAF5-9709006C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503" y="3811015"/>
            <a:ext cx="5311147" cy="254533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800" dirty="0"/>
              <a:t>Format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Feed- und Videoquellen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Sinnvolle Labels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 err="1"/>
              <a:t>Alignen</a:t>
            </a:r>
            <a:r>
              <a:rPr lang="de-DE" sz="2800" dirty="0"/>
              <a:t> von Videos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Datensets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D7C112-E3E2-EE41-AFBB-3AA2BBCD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BAB-CCCB-E747-8F52-3F6DD07EEC0B}" type="datetime1">
              <a:rPr lang="de-DE" smtClean="0"/>
              <a:t>24.06.20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95BF73-78DA-F948-B57E-7DA8B86A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810BB3-17C1-E045-A235-B2CEFE81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5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2D51414-5DED-764C-BAA9-A9B0D7147549}"/>
              </a:ext>
            </a:extLst>
          </p:cNvPr>
          <p:cNvSpPr txBox="1">
            <a:spLocks/>
          </p:cNvSpPr>
          <p:nvPr/>
        </p:nvSpPr>
        <p:spPr>
          <a:xfrm>
            <a:off x="984250" y="1709738"/>
            <a:ext cx="103632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endParaRPr lang="de-DE" sz="34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D35A19D0-2476-3C40-82FF-43293ADB90CD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449BC2EB-1DB9-AA4D-8F4B-AAF77761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862138"/>
            <a:ext cx="10515600" cy="2852737"/>
          </a:xfrm>
        </p:spPr>
        <p:txBody>
          <a:bodyPr anchor="b"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3600" b="1" i="1" dirty="0">
                <a:solidFill>
                  <a:srgbClr val="FFFFFF"/>
                </a:solidFill>
                <a:latin typeface="Lato Semibold" charset="0"/>
                <a:ea typeface="Lato Semibold" charset="0"/>
                <a:cs typeface="Lato Semibold" charset="0"/>
              </a:rPr>
              <a:t>Data Engineering</a:t>
            </a:r>
            <a:endParaRPr lang="de-DE" sz="36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7BAE5D64-0AF8-D14F-AF38-196991CCA0DC}"/>
              </a:ext>
            </a:extLst>
          </p:cNvPr>
          <p:cNvSpPr txBox="1">
            <a:spLocks/>
          </p:cNvSpPr>
          <p:nvPr/>
        </p:nvSpPr>
        <p:spPr>
          <a:xfrm>
            <a:off x="984250" y="4589463"/>
            <a:ext cx="10515600" cy="165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78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" descr="clip">
            <a:hlinkClick r:id="" action="ppaction://media"/>
            <a:extLst>
              <a:ext uri="{FF2B5EF4-FFF2-40B4-BE49-F238E27FC236}">
                <a16:creationId xmlns:a16="http://schemas.microsoft.com/office/drawing/2014/main" id="{6D328482-D9F4-8D45-8C63-B145B3ED2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7724" y="2219582"/>
            <a:ext cx="6205152" cy="413676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Input-Format für Neuronale Netze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de-DE" dirty="0"/>
              <a:t>Bilder werden als (C x H x W)-Tensoren verarbeitet</a:t>
            </a:r>
          </a:p>
          <a:p>
            <a:r>
              <a:rPr lang="de-DE" dirty="0"/>
              <a:t>Videos analog als (C x T x H x W)</a:t>
            </a:r>
          </a:p>
          <a:p>
            <a:pPr lvl="1"/>
            <a:r>
              <a:rPr lang="de-DE" dirty="0"/>
              <a:t>C = 3 Kanäle (</a:t>
            </a:r>
            <a:r>
              <a:rPr lang="de-DE" dirty="0" err="1"/>
              <a:t>rgb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 = 64 Frames</a:t>
            </a:r>
          </a:p>
          <a:p>
            <a:pPr lvl="1"/>
            <a:r>
              <a:rPr lang="de-DE" dirty="0"/>
              <a:t>H = W = 112p oder 224p</a:t>
            </a:r>
          </a:p>
          <a:p>
            <a:pPr>
              <a:buFont typeface="Wingdings" pitchFamily="2" charset="2"/>
              <a:buChar char="à"/>
            </a:pPr>
            <a:r>
              <a:rPr lang="de-DE" dirty="0">
                <a:sym typeface="Wingdings" pitchFamily="2" charset="2"/>
              </a:rPr>
              <a:t> Samples von ca. 3sec Videoschnitt bei 20fps</a:t>
            </a:r>
          </a:p>
          <a:p>
            <a:pPr marL="0" indent="0">
              <a:buNone/>
            </a:pPr>
            <a:r>
              <a:rPr lang="de-DE" sz="2000" dirty="0"/>
              <a:t>        *ggf. längerer Kontext bei geringer </a:t>
            </a:r>
            <a:r>
              <a:rPr lang="de-DE" sz="2000" dirty="0" err="1"/>
              <a:t>fps</a:t>
            </a:r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99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Datenprovider für Event-Feeds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Open Source Benchmarks</a:t>
            </a:r>
          </a:p>
          <a:p>
            <a:r>
              <a:rPr lang="de-DE" dirty="0"/>
              <a:t>MICC-Soccer-Actions-4: 100 Spiele mit 4 Klassen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Offline</a:t>
            </a:r>
          </a:p>
          <a:p>
            <a:r>
              <a:rPr lang="de-DE" dirty="0" err="1"/>
              <a:t>SoccerNet</a:t>
            </a:r>
            <a:r>
              <a:rPr lang="de-DE" dirty="0"/>
              <a:t>: 500 Spiele mit 3 Klassen (Goal, Card, Substitution)</a:t>
            </a:r>
          </a:p>
          <a:p>
            <a:r>
              <a:rPr lang="de-DE" dirty="0" err="1"/>
              <a:t>SoccerDB</a:t>
            </a:r>
            <a:r>
              <a:rPr lang="de-DE" dirty="0"/>
              <a:t>: 346 Spiele mit 10 Klassen </a:t>
            </a:r>
            <a:r>
              <a:rPr lang="de-DE" dirty="0">
                <a:sym typeface="Wingdings" pitchFamily="2" charset="2"/>
              </a:rPr>
              <a:t> noch unveröffentlicht</a:t>
            </a:r>
            <a:endParaRPr lang="de-DE" dirty="0"/>
          </a:p>
          <a:p>
            <a:pPr marL="0" indent="0">
              <a:buNone/>
            </a:pPr>
            <a:r>
              <a:rPr lang="de-DE" b="1" dirty="0" err="1"/>
              <a:t>Statsbomb</a:t>
            </a:r>
            <a:r>
              <a:rPr lang="de-DE" b="1" dirty="0"/>
              <a:t> Open-Data</a:t>
            </a:r>
            <a:r>
              <a:rPr lang="de-DE" b="1" baseline="30000" dirty="0"/>
              <a:t>[1]</a:t>
            </a:r>
            <a:endParaRPr lang="de-DE" b="1" dirty="0"/>
          </a:p>
          <a:p>
            <a:r>
              <a:rPr lang="de-DE" dirty="0"/>
              <a:t>Kommerzieller Anbieter</a:t>
            </a:r>
          </a:p>
          <a:p>
            <a:r>
              <a:rPr lang="de-DE" dirty="0"/>
              <a:t>Zur Forschung freigestellte Feeds von 800 Spielen mit 33 Oberklassen</a:t>
            </a:r>
          </a:p>
          <a:p>
            <a:r>
              <a:rPr lang="de-DE" dirty="0"/>
              <a:t>Je Klasse zusätzliche Attribute für weitere Unterklassen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7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C829ED-07BC-2B49-A14A-C5CE1954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41" y="4125433"/>
            <a:ext cx="3153260" cy="70119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C4F8DE5-FE8A-6A47-9F51-39AE466C209C}"/>
              </a:ext>
            </a:extLst>
          </p:cNvPr>
          <p:cNvSpPr txBox="1"/>
          <p:nvPr/>
        </p:nvSpPr>
        <p:spPr>
          <a:xfrm>
            <a:off x="838200" y="6192691"/>
            <a:ext cx="2988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3"/>
              </a:rPr>
              <a:t>https://github.com/statsbomb/open-data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06928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Klein anfangen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8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92C25DA-74F6-D543-B7B1-88542296D0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de-DE" dirty="0"/>
              <a:t>Starten mit </a:t>
            </a:r>
            <a:r>
              <a:rPr lang="de-DE" dirty="0" err="1"/>
              <a:t>SoccerNet</a:t>
            </a:r>
            <a:r>
              <a:rPr lang="de-DE" dirty="0"/>
              <a:t> Daten</a:t>
            </a:r>
          </a:p>
          <a:p>
            <a:pPr marL="514350" indent="-514350">
              <a:buAutoNum type="arabicPeriod"/>
            </a:pPr>
            <a:r>
              <a:rPr lang="de-DE" dirty="0" err="1"/>
              <a:t>SoccerNet</a:t>
            </a:r>
            <a:r>
              <a:rPr lang="de-DE" dirty="0"/>
              <a:t> erweitern mit</a:t>
            </a:r>
          </a:p>
          <a:p>
            <a:pPr lvl="1"/>
            <a:r>
              <a:rPr lang="de-DE" dirty="0"/>
              <a:t>Klassen aus </a:t>
            </a:r>
            <a:r>
              <a:rPr lang="de-DE" dirty="0" err="1"/>
              <a:t>SoccerDB</a:t>
            </a:r>
            <a:endParaRPr lang="de-DE" dirty="0"/>
          </a:p>
          <a:p>
            <a:pPr lvl="1"/>
            <a:r>
              <a:rPr lang="de-DE" dirty="0"/>
              <a:t>Event-Feeds von </a:t>
            </a:r>
            <a:r>
              <a:rPr lang="de-DE" dirty="0" err="1"/>
              <a:t>Statsbomb</a:t>
            </a:r>
            <a:endParaRPr lang="de-DE" dirty="0"/>
          </a:p>
          <a:p>
            <a:pPr lvl="1"/>
            <a:r>
              <a:rPr lang="de-DE" dirty="0"/>
              <a:t>Videos von YouTube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ggf. mit ganz neuen Klassen erweitern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674E03B1-EB00-EB42-AF48-B9431D2B82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15830962"/>
              </p:ext>
            </p:extLst>
          </p:nvPr>
        </p:nvGraphicFramePr>
        <p:xfrm>
          <a:off x="6172200" y="558435"/>
          <a:ext cx="5181600" cy="5708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DE7BFA67-DB23-0545-B3CF-AE78FD91A02F}"/>
              </a:ext>
            </a:extLst>
          </p:cNvPr>
          <p:cNvSpPr txBox="1"/>
          <p:nvPr/>
        </p:nvSpPr>
        <p:spPr>
          <a:xfrm>
            <a:off x="9539416" y="5721179"/>
            <a:ext cx="1049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+ Hintergrund</a:t>
            </a:r>
          </a:p>
        </p:txBody>
      </p:sp>
    </p:spTree>
    <p:extLst>
      <p:ext uri="{BB962C8B-B14F-4D97-AF65-F5344CB8AC3E}">
        <p14:creationId xmlns:p14="http://schemas.microsoft.com/office/powerpoint/2010/main" val="86175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Videosuche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49CA7EF-1311-F848-8BD1-5E5CAA5C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825625"/>
            <a:ext cx="5257799" cy="4231969"/>
          </a:xfrm>
        </p:spPr>
        <p:txBody>
          <a:bodyPr>
            <a:normAutofit/>
          </a:bodyPr>
          <a:lstStyle/>
          <a:p>
            <a:r>
              <a:rPr lang="de-DE" dirty="0"/>
              <a:t>Insb. spanische Liga zeigt vieler seiner Spiele in voller Länge auf YouTube</a:t>
            </a:r>
          </a:p>
          <a:p>
            <a:r>
              <a:rPr lang="de-DE" dirty="0"/>
              <a:t>Frontend-Modul sucht passende Spiele mit YouTube-API</a:t>
            </a:r>
          </a:p>
          <a:p>
            <a:r>
              <a:rPr lang="de-DE" dirty="0"/>
              <a:t>Ausgewähltes Video wird heruntergeladen und </a:t>
            </a:r>
            <a:r>
              <a:rPr lang="de-DE" dirty="0" err="1"/>
              <a:t>alignt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24.06.20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9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C9D85B3-81BC-A140-86F3-90451757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077" y="279588"/>
            <a:ext cx="5135606" cy="60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0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2A6E1A828DA7E408CD17AD0DCB6F452" ma:contentTypeVersion="3" ma:contentTypeDescription="Ein neues Dokument erstellen." ma:contentTypeScope="" ma:versionID="38c27283a398162602b3e21b672df0f8">
  <xsd:schema xmlns:xsd="http://www.w3.org/2001/XMLSchema" xmlns:xs="http://www.w3.org/2001/XMLSchema" xmlns:p="http://schemas.microsoft.com/office/2006/metadata/properties" xmlns:ns2="f0880a42-553a-4cbc-b133-d1f3c681de57" targetNamespace="http://schemas.microsoft.com/office/2006/metadata/properties" ma:root="true" ma:fieldsID="4ac82f29db325596b718adb7d1c0a055" ns2:_="">
    <xsd:import namespace="f0880a42-553a-4cbc-b133-d1f3c681de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880a42-553a-4cbc-b133-d1f3c681de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7BA471-718D-4773-8A43-731E433284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880a42-553a-4cbc-b133-d1f3c681de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F0DECF-E07A-4A57-930D-A9659BD87A7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33C6569-2745-407C-A97C-055371AB91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1792</Words>
  <Application>Microsoft Macintosh PowerPoint</Application>
  <PresentationFormat>Breitbild</PresentationFormat>
  <Paragraphs>373</Paragraphs>
  <Slides>27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Lato Semibold</vt:lpstr>
      <vt:lpstr>Wingdings</vt:lpstr>
      <vt:lpstr>Office-Design</vt:lpstr>
      <vt:lpstr>Deep-Learning-basierte Erkennung von Spielaktionen    in Fußballvideos</vt:lpstr>
      <vt:lpstr>Aufgabenstellung</vt:lpstr>
      <vt:lpstr>Aufgabenstellung</vt:lpstr>
      <vt:lpstr>Zwischenschritte</vt:lpstr>
      <vt:lpstr>Data Engineering</vt:lpstr>
      <vt:lpstr>Input-Format für Neuronale Netze</vt:lpstr>
      <vt:lpstr>Datenprovider für Event-Feeds</vt:lpstr>
      <vt:lpstr>Klein anfangen</vt:lpstr>
      <vt:lpstr>Videosuche</vt:lpstr>
      <vt:lpstr>Alignment</vt:lpstr>
      <vt:lpstr>Trainingsdaten</vt:lpstr>
      <vt:lpstr>Action Recognition</vt:lpstr>
      <vt:lpstr>Anforderungen</vt:lpstr>
      <vt:lpstr>Wiederholung: 2D CNN</vt:lpstr>
      <vt:lpstr>Survey of Action Recognition (2014)</vt:lpstr>
      <vt:lpstr>Survey of Action Recognition (2014)</vt:lpstr>
      <vt:lpstr>3D Convolution</vt:lpstr>
      <vt:lpstr>Faktorisierte 3D Convolution</vt:lpstr>
      <vt:lpstr>Faktorisierte 3D Convolution</vt:lpstr>
      <vt:lpstr>Faktorisierte 3D Convolution</vt:lpstr>
      <vt:lpstr>Evaluation</vt:lpstr>
      <vt:lpstr>Auswahl des Modells</vt:lpstr>
      <vt:lpstr>Setup</vt:lpstr>
      <vt:lpstr>Setup</vt:lpstr>
      <vt:lpstr>Erste Ergebnisse</vt:lpstr>
      <vt:lpstr>Erwartete Ergebnisse</vt:lpstr>
      <vt:lpstr>Danke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Deep-Learning-basierte Action Recognition von Spielaktionen in Fußballvideos</dc:title>
  <dc:creator>Simon Narendorf</dc:creator>
  <cp:lastModifiedBy>Simon Narendorf</cp:lastModifiedBy>
  <cp:revision>64</cp:revision>
  <dcterms:created xsi:type="dcterms:W3CDTF">2020-06-14T14:10:40Z</dcterms:created>
  <dcterms:modified xsi:type="dcterms:W3CDTF">2020-06-24T08:38:07Z</dcterms:modified>
</cp:coreProperties>
</file>